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32918400" cy="19202400"/>
  <p:notesSz cx="6858000" cy="90344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10600" kern="1200">
        <a:solidFill>
          <a:schemeClr val="tx2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ffron's Presentation" id="{C314D871-6F21-4FD8-964C-D2CFC9E0950D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48">
          <p15:clr>
            <a:srgbClr val="A4A3A4"/>
          </p15:clr>
        </p15:guide>
        <p15:guide id="2" orient="horz" pos="11952">
          <p15:clr>
            <a:srgbClr val="A4A3A4"/>
          </p15:clr>
        </p15:guide>
        <p15:guide id="3" orient="horz" pos="1872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44">
          <p15:clr>
            <a:srgbClr val="A4A3A4"/>
          </p15:clr>
        </p15:guide>
        <p15:guide id="6" orient="horz" pos="2736">
          <p15:clr>
            <a:srgbClr val="A4A3A4"/>
          </p15:clr>
        </p15:guide>
        <p15:guide id="7" orient="horz" pos="432">
          <p15:clr>
            <a:srgbClr val="A4A3A4"/>
          </p15:clr>
        </p15:guide>
        <p15:guide id="8" orient="horz" pos="6192">
          <p15:clr>
            <a:srgbClr val="A4A3A4"/>
          </p15:clr>
        </p15:guide>
        <p15:guide id="9" pos="10368">
          <p15:clr>
            <a:srgbClr val="A4A3A4"/>
          </p15:clr>
        </p15:guide>
        <p15:guide id="10" pos="6739">
          <p15:clr>
            <a:srgbClr val="A4A3A4"/>
          </p15:clr>
        </p15:guide>
        <p15:guide id="11" pos="20045">
          <p15:clr>
            <a:srgbClr val="A4A3A4"/>
          </p15:clr>
        </p15:guide>
        <p15:guide id="12" pos="13651">
          <p15:clr>
            <a:srgbClr val="A4A3A4"/>
          </p15:clr>
        </p15:guide>
        <p15:guide id="13" pos="173">
          <p15:clr>
            <a:srgbClr val="A4A3A4"/>
          </p15:clr>
        </p15:guide>
        <p15:guide id="14" pos="13997">
          <p15:clr>
            <a:srgbClr val="A4A3A4"/>
          </p15:clr>
        </p15:guide>
        <p15:guide id="15" pos="7056">
          <p15:clr>
            <a:srgbClr val="A4A3A4"/>
          </p15:clr>
        </p15:guide>
        <p15:guide id="16" pos="205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F7346"/>
    <a:srgbClr val="80C486"/>
    <a:srgbClr val="74D083"/>
    <a:srgbClr val="68DC84"/>
    <a:srgbClr val="7DE195"/>
    <a:srgbClr val="17672A"/>
    <a:srgbClr val="2DC752"/>
    <a:srgbClr val="2C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73EDA-4B95-4C17-A9D1-E98D510A1C2C}" v="4" dt="2025-04-18T16:20:36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>
      <p:cViewPr>
        <p:scale>
          <a:sx n="40" d="100"/>
          <a:sy n="40" d="100"/>
        </p:scale>
        <p:origin x="84" y="-12"/>
      </p:cViewPr>
      <p:guideLst>
        <p:guide orient="horz" pos="6048"/>
        <p:guide orient="horz" pos="11952"/>
        <p:guide orient="horz" pos="1872"/>
        <p:guide orient="horz" pos="2160"/>
        <p:guide orient="horz" pos="144"/>
        <p:guide orient="horz" pos="2736"/>
        <p:guide orient="horz" pos="432"/>
        <p:guide orient="horz" pos="6192"/>
        <p:guide pos="10368"/>
        <p:guide pos="6739"/>
        <p:guide pos="20045"/>
        <p:guide pos="13651"/>
        <p:guide pos="173"/>
        <p:guide pos="13997"/>
        <p:guide pos="7056"/>
        <p:guide pos="205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owa-my.sharepoint.com/personal/momany_uiowa_edu/Documents/NEST/Saffron/PAS%20poster/Updated%20stats%20Saffron%20poste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owa-my.sharepoint.com/personal/momany_uiowa_edu/Documents/NEST/Saffron/PAS%20poster/Updated%20stats%20Saffron%20po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owa-my.sharepoint.com/personal/momany_uiowa_edu/Documents/NEST/Saffron/PAS%20poster/Updated%20stats%20Saffron%20poste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pPr>
            <a:r>
              <a:rPr lang="en-US" b="1" dirty="0"/>
              <a:t>Bayley Language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Sheet1!$Q$13:$R$13</c:f>
              <c:strCache>
                <c:ptCount val="2"/>
                <c:pt idx="0">
                  <c:v>Historical</c:v>
                </c:pt>
                <c:pt idx="1">
                  <c:v>Hemodynamic</c:v>
                </c:pt>
              </c:strCache>
            </c:strRef>
          </c:cat>
          <c:val>
            <c:numRef>
              <c:f>Sheet1!$Q$14:$R$14</c:f>
              <c:numCache>
                <c:formatCode>General</c:formatCode>
                <c:ptCount val="2"/>
                <c:pt idx="0">
                  <c:v>59.36</c:v>
                </c:pt>
                <c:pt idx="1">
                  <c:v>56.61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F-164A-B9A5-B8D5AF151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596800"/>
        <c:axId val="401598512"/>
      </c:barChart>
      <c:catAx>
        <c:axId val="40159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01598512"/>
        <c:crosses val="autoZero"/>
        <c:auto val="1"/>
        <c:lblAlgn val="ctr"/>
        <c:lblOffset val="100"/>
        <c:noMultiLvlLbl val="0"/>
      </c:catAx>
      <c:valAx>
        <c:axId val="401598512"/>
        <c:scaling>
          <c:orientation val="minMax"/>
          <c:max val="65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015968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pPr>
            <a:r>
              <a:rPr lang="en-US" b="1" dirty="0"/>
              <a:t>Bayley</a:t>
            </a:r>
            <a:r>
              <a:rPr lang="en-US" b="1" baseline="0" dirty="0"/>
              <a:t> </a:t>
            </a:r>
            <a:r>
              <a:rPr lang="en-US" b="1" dirty="0"/>
              <a:t>Motor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Sheet1!$Q$24:$R$24</c:f>
              <c:strCache>
                <c:ptCount val="2"/>
                <c:pt idx="0">
                  <c:v>Historical</c:v>
                </c:pt>
                <c:pt idx="1">
                  <c:v>Hemodynamic</c:v>
                </c:pt>
              </c:strCache>
            </c:strRef>
          </c:cat>
          <c:val>
            <c:numRef>
              <c:f>Sheet1!$Q$25:$R$25</c:f>
              <c:numCache>
                <c:formatCode>General</c:formatCode>
                <c:ptCount val="2"/>
                <c:pt idx="0">
                  <c:v>65.3</c:v>
                </c:pt>
                <c:pt idx="1">
                  <c:v>61.72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7-1D40-9639-16B55B565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332959"/>
        <c:axId val="1946542847"/>
      </c:barChart>
      <c:catAx>
        <c:axId val="194633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946542847"/>
        <c:crosses val="autoZero"/>
        <c:auto val="1"/>
        <c:lblAlgn val="ctr"/>
        <c:lblOffset val="100"/>
        <c:noMultiLvlLbl val="0"/>
      </c:catAx>
      <c:valAx>
        <c:axId val="1946542847"/>
        <c:scaling>
          <c:orientation val="minMax"/>
          <c:max val="7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94633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Bayley Cognitive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Sheet1!$Q$2:$R$2</c:f>
              <c:strCache>
                <c:ptCount val="2"/>
                <c:pt idx="0">
                  <c:v>Historical</c:v>
                </c:pt>
                <c:pt idx="1">
                  <c:v>Hemodynamic</c:v>
                </c:pt>
              </c:strCache>
            </c:strRef>
          </c:cat>
          <c:val>
            <c:numRef>
              <c:f>Sheet1!$Q$3:$R$3</c:f>
              <c:numCache>
                <c:formatCode>General</c:formatCode>
                <c:ptCount val="2"/>
                <c:pt idx="0">
                  <c:v>63.08</c:v>
                </c:pt>
                <c:pt idx="1">
                  <c:v>58.818999999999996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8-9A46-BE7F-2A2E53AA6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8768175"/>
        <c:axId val="2133868671"/>
      </c:barChart>
      <c:catAx>
        <c:axId val="209876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3868671"/>
        <c:crosses val="autoZero"/>
        <c:auto val="1"/>
        <c:lblAlgn val="ctr"/>
        <c:lblOffset val="100"/>
        <c:noMultiLvlLbl val="0"/>
      </c:catAx>
      <c:valAx>
        <c:axId val="2133868671"/>
        <c:scaling>
          <c:orientation val="minMax"/>
          <c:max val="7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876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0.40525</cdr:x>
      <cdr:y>0.23213</cdr:y>
    </cdr:from>
    <cdr:to>
      <cdr:x>0.6418</cdr:x>
      <cdr:y>0.4078</cdr:y>
    </cdr:to>
    <cdr:sp macro="" textlink="">
      <cdr:nvSpPr>
        <cdr:cNvPr id="2" name="TextBox 35">
          <a:extLst xmlns:a="http://schemas.openxmlformats.org/drawingml/2006/main">
            <a:ext uri="{FF2B5EF4-FFF2-40B4-BE49-F238E27FC236}">
              <a16:creationId xmlns:a16="http://schemas.microsoft.com/office/drawing/2014/main" id="{F021340E-08C8-B5D1-6B9B-511BA33D4502}"/>
            </a:ext>
          </a:extLst>
        </cdr:cNvPr>
        <cdr:cNvSpPr txBox="1"/>
      </cdr:nvSpPr>
      <cdr:spPr>
        <a:xfrm xmlns:a="http://schemas.openxmlformats.org/drawingml/2006/main">
          <a:off x="1179138" y="406175"/>
          <a:ext cx="688258" cy="307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5pPr>
          <a:lvl6pPr marL="2286000" algn="l" defTabSz="914400" rtl="0" eaLnBrk="1" latinLnBrk="0" hangingPunct="1"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6pPr>
          <a:lvl7pPr marL="2743200" algn="l" defTabSz="914400" rtl="0" eaLnBrk="1" latinLnBrk="0" hangingPunct="1"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7pPr>
          <a:lvl8pPr marL="3200400" algn="l" defTabSz="914400" rtl="0" eaLnBrk="1" latinLnBrk="0" hangingPunct="1"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8pPr>
          <a:lvl9pPr marL="3657600" algn="l" defTabSz="914400" rtl="0" eaLnBrk="1" latinLnBrk="0" hangingPunct="1"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9pPr>
        </a:lstStyle>
        <a:p xmlns:a="http://schemas.openxmlformats.org/drawingml/2006/main">
          <a:pPr algn="l">
            <a:lnSpc>
              <a:spcPct val="130000"/>
            </a:lnSpc>
            <a:spcBef>
              <a:spcPts val="1800"/>
            </a:spcBef>
            <a:spcAft>
              <a:spcPts val="1400"/>
            </a:spcAft>
          </a:pPr>
          <a:r>
            <a:rPr lang="en-US" sz="1200" dirty="0">
              <a:cs typeface="Georgia" charset="0"/>
            </a:rPr>
            <a:t>p = .32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0.40405</cdr:x>
      <cdr:y>0.23667</cdr:y>
    </cdr:from>
    <cdr:to>
      <cdr:x>0.6406</cdr:x>
      <cdr:y>0.41493</cdr:y>
    </cdr:to>
    <cdr:sp macro="" textlink="">
      <cdr:nvSpPr>
        <cdr:cNvPr id="2" name="TextBox 35">
          <a:extLst xmlns:a="http://schemas.openxmlformats.org/drawingml/2006/main">
            <a:ext uri="{FF2B5EF4-FFF2-40B4-BE49-F238E27FC236}">
              <a16:creationId xmlns:a16="http://schemas.microsoft.com/office/drawing/2014/main" id="{48104721-7A57-0ADE-014A-C8A6BD595287}"/>
            </a:ext>
          </a:extLst>
        </cdr:cNvPr>
        <cdr:cNvSpPr txBox="1"/>
      </cdr:nvSpPr>
      <cdr:spPr>
        <a:xfrm xmlns:a="http://schemas.openxmlformats.org/drawingml/2006/main">
          <a:off x="1175643" y="408123"/>
          <a:ext cx="688258" cy="307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1pPr>
          <a:lvl2pPr marL="457200" indent="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2pPr>
          <a:lvl3pPr marL="914400" indent="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3pPr>
          <a:lvl4pPr marL="1371600" indent="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4pPr>
          <a:lvl5pPr marL="1828800" indent="0" algn="ctr" rtl="0" fontAlgn="base">
            <a:spcBef>
              <a:spcPct val="0"/>
            </a:spcBef>
            <a:spcAft>
              <a:spcPct val="0"/>
            </a:spcAft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5pPr>
          <a:lvl6pPr marL="2286000" indent="0" algn="l" defTabSz="914400" rtl="0" eaLnBrk="1" latinLnBrk="0" hangingPunct="1"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6pPr>
          <a:lvl7pPr marL="2743200" indent="0" algn="l" defTabSz="914400" rtl="0" eaLnBrk="1" latinLnBrk="0" hangingPunct="1"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7pPr>
          <a:lvl8pPr marL="3200400" indent="0" algn="l" defTabSz="914400" rtl="0" eaLnBrk="1" latinLnBrk="0" hangingPunct="1"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8pPr>
          <a:lvl9pPr marL="3657600" indent="0" algn="l" defTabSz="914400" rtl="0" eaLnBrk="1" latinLnBrk="0" hangingPunct="1">
            <a:defRPr sz="10600" kern="1200">
              <a:solidFill>
                <a:schemeClr val="tx2"/>
              </a:solidFill>
              <a:latin typeface="Arial" charset="0"/>
              <a:ea typeface="ＭＳ Ｐゴシック" pitchFamily="-65" charset="-128"/>
              <a:cs typeface="+mn-cs"/>
            </a:defRPr>
          </a:lvl9pPr>
        </a:lstStyle>
        <a:p xmlns:a="http://schemas.openxmlformats.org/drawingml/2006/main">
          <a:pPr algn="l">
            <a:lnSpc>
              <a:spcPct val="130000"/>
            </a:lnSpc>
            <a:spcBef>
              <a:spcPts val="1800"/>
            </a:spcBef>
            <a:spcAft>
              <a:spcPts val="1400"/>
            </a:spcAft>
          </a:pPr>
          <a:r>
            <a:rPr lang="en-US" sz="1200" dirty="0">
              <a:cs typeface="Georgia" charset="0"/>
            </a:rPr>
            <a:t>p = .06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fld id="{7F6D4596-184E-4E72-B062-DC69CAD92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8638" y="677863"/>
            <a:ext cx="5802312" cy="3386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291013"/>
            <a:ext cx="54864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fld id="{B09DE67D-E5B1-4E50-8856-A5F0CF029F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71B29-929E-789E-D015-79245F90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20886-B8E1-3CBA-F2C1-DB843EA46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84225" y="1143000"/>
            <a:ext cx="528955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4042E-D400-66CF-078C-8662B4828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Roboto" panose="02000000000000000000" pitchFamily="2" charset="0"/>
                <a:ea typeface="Roboto" panose="02000000000000000000" pitchFamily="2" charset="0"/>
              </a:rPr>
              <a:t>Iowa Health Care Templates: </a:t>
            </a:r>
            <a:r>
              <a:rPr lang="en-US" b="0">
                <a:latin typeface="Roboto" panose="02000000000000000000" pitchFamily="2" charset="0"/>
                <a:ea typeface="Roboto" panose="02000000000000000000" pitchFamily="2" charset="0"/>
              </a:rPr>
              <a:t>https://designcenter.uiowa.edu/ui-health-care-templates</a:t>
            </a:r>
            <a:br>
              <a:rPr lang="en-US" b="1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>
                <a:latin typeface="Roboto" panose="02000000000000000000" pitchFamily="2" charset="0"/>
                <a:ea typeface="Roboto" panose="02000000000000000000" pitchFamily="2" charset="0"/>
              </a:rPr>
              <a:t>University of Iowa Icons: 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https://icons.brand.uiowa.edu/</a:t>
            </a:r>
          </a:p>
          <a:p>
            <a:pPr marL="0" marR="0" lvl="0" indent="0" algn="l" defTabSz="2238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Roboto" panose="02000000000000000000" pitchFamily="2" charset="0"/>
                <a:ea typeface="Roboto" panose="02000000000000000000" pitchFamily="2" charset="0"/>
              </a:rPr>
              <a:t>University of Iowa Photography: 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https://uiowa.photoshelter.com/index</a:t>
            </a:r>
            <a:br>
              <a:rPr lang="en-US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University of Iowa Graphic Elements: </a:t>
            </a:r>
            <a:r>
              <a:rPr lang="en-US" sz="1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https://brand.uiowa.edu/graphic-elements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EE769-4A69-DFEB-B0A4-BA5E8D1B2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943EA-69D9-7E49-97CD-A49926F61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83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5965825"/>
            <a:ext cx="27981275" cy="41148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0880725"/>
            <a:ext cx="23044150" cy="49085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4479925"/>
            <a:ext cx="29625925" cy="12673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768350"/>
            <a:ext cx="7405688" cy="163845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768350"/>
            <a:ext cx="22067837" cy="16384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>
            <a:extLst>
              <a:ext uri="{FF2B5EF4-FFF2-40B4-BE49-F238E27FC236}">
                <a16:creationId xmlns:a16="http://schemas.microsoft.com/office/drawing/2014/main" id="{172CBC03-CAD3-4007-9838-E9FD8065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533400"/>
            <a:ext cx="31546800" cy="2514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450" b="0" i="0" baseline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FA4F7D1-4E5C-49C0-B454-B60D0053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17376321"/>
            <a:ext cx="31546800" cy="13144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450" b="0" i="0" baseline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01B007B-9CCE-FE97-C308-8110855B0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935" y="559677"/>
            <a:ext cx="6868975" cy="2514555"/>
          </a:xfrm>
          <a:prstGeom prst="rect">
            <a:avLst/>
          </a:prstGeom>
        </p:spPr>
      </p:pic>
      <p:pic>
        <p:nvPicPr>
          <p:cNvPr id="3" name="Picture 2" descr="A black background with yellow letters and a black background&#10;&#10;Description automatically generated">
            <a:extLst>
              <a:ext uri="{FF2B5EF4-FFF2-40B4-BE49-F238E27FC236}">
                <a16:creationId xmlns:a16="http://schemas.microsoft.com/office/drawing/2014/main" id="{DE871A96-3AE9-118B-E989-0AB50936C4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71642"/>
            <a:ext cx="3590664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6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8">
          <p15:clr>
            <a:srgbClr val="FBAE40"/>
          </p15:clr>
        </p15:guide>
        <p15:guide id="2" pos="432">
          <p15:clr>
            <a:srgbClr val="FBAE40"/>
          </p15:clr>
        </p15:guide>
        <p15:guide id="3" pos="20304">
          <p15:clr>
            <a:srgbClr val="FBAE40"/>
          </p15:clr>
        </p15:guide>
        <p15:guide id="4" orient="horz" pos="11760">
          <p15:clr>
            <a:srgbClr val="FBAE40"/>
          </p15:clr>
        </p15:guide>
        <p15:guide id="5" orient="horz" pos="336">
          <p15:clr>
            <a:srgbClr val="FBAE40"/>
          </p15:clr>
        </p15:guide>
        <p15:guide id="6" orient="horz" pos="10752">
          <p15:clr>
            <a:srgbClr val="FBAE40"/>
          </p15:clr>
        </p15:guide>
        <p15:guide id="7" orient="horz" pos="22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4479925"/>
            <a:ext cx="29625925" cy="1267301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2339638"/>
            <a:ext cx="27981275" cy="38131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8139113"/>
            <a:ext cx="27981275" cy="4200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4479925"/>
            <a:ext cx="14736762" cy="1267301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4479925"/>
            <a:ext cx="14736763" cy="1267301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298950"/>
            <a:ext cx="14544675" cy="17907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089650"/>
            <a:ext cx="14544675" cy="11063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298950"/>
            <a:ext cx="14549438" cy="17907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089650"/>
            <a:ext cx="14549438" cy="11063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5175"/>
            <a:ext cx="10829925" cy="325278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765175"/>
            <a:ext cx="18402300" cy="163877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017963"/>
            <a:ext cx="10829925" cy="131349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3441363"/>
            <a:ext cx="19751675" cy="15875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716088"/>
            <a:ext cx="19751675" cy="115204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5028863"/>
            <a:ext cx="19751675" cy="22526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ext Box 38"/>
          <p:cNvSpPr txBox="1">
            <a:spLocks noChangeArrowheads="1"/>
          </p:cNvSpPr>
          <p:nvPr userDrawn="1"/>
        </p:nvSpPr>
        <p:spPr bwMode="auto">
          <a:xfrm>
            <a:off x="11201400" y="3600450"/>
            <a:ext cx="105044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>
            <a:spAutoFit/>
          </a:bodyPr>
          <a:lstStyle/>
          <a:p>
            <a:pPr defTabSz="2193925">
              <a:spcBef>
                <a:spcPct val="50000"/>
              </a:spcBef>
            </a:pPr>
            <a:endParaRPr lang="en-US" sz="2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+mj-lt"/>
          <a:ea typeface="ＭＳ Ｐゴシック" pitchFamily="-65" charset="-128"/>
          <a:cs typeface="+mj-cs"/>
        </a:defRPr>
      </a:lvl1pPr>
      <a:lvl2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2pPr>
      <a:lvl3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3pPr>
      <a:lvl4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4pPr>
      <a:lvl5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5pPr>
      <a:lvl6pPr marL="4572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</a:defRPr>
      </a:lvl6pPr>
      <a:lvl7pPr marL="9144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</a:defRPr>
      </a:lvl7pPr>
      <a:lvl8pPr marL="13716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</a:defRPr>
      </a:lvl8pPr>
      <a:lvl9pPr marL="18288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</a:defRPr>
      </a:lvl9pPr>
    </p:titleStyle>
    <p:bodyStyle>
      <a:lvl1pPr marL="822325" indent="-822325" algn="l" defTabSz="2193925" rtl="0" eaLnBrk="0" fontAlgn="base" hangingPunct="0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1782763" indent="-685800" algn="l" defTabSz="2193925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ＭＳ Ｐゴシック" pitchFamily="-65" charset="-128"/>
        </a:defRPr>
      </a:lvl2pPr>
      <a:lvl3pPr marL="2743200" indent="-549275" algn="l" defTabSz="219392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pitchFamily="-65" charset="-128"/>
        </a:defRPr>
      </a:lvl3pPr>
      <a:lvl4pPr marL="3840163" indent="-547688" algn="l" defTabSz="219392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4pPr>
      <a:lvl5pPr marL="4937125" indent="-547688" algn="l" defTabSz="2193925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5pPr>
      <a:lvl6pPr marL="53943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6pPr>
      <a:lvl7pPr marL="58515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7pPr>
      <a:lvl8pPr marL="63087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8pPr>
      <a:lvl9pPr marL="67659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00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3291699" rtl="0" eaLnBrk="1" latinLnBrk="0" hangingPunct="1">
        <a:lnSpc>
          <a:spcPct val="90000"/>
        </a:lnSpc>
        <a:spcBef>
          <a:spcPct val="0"/>
        </a:spcBef>
        <a:buNone/>
        <a:defRPr sz="14398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822924" indent="-822924" algn="l" defTabSz="3291699" rtl="0" eaLnBrk="1" latinLnBrk="0" hangingPunct="1">
        <a:lnSpc>
          <a:spcPct val="100000"/>
        </a:lnSpc>
        <a:spcBef>
          <a:spcPts val="3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1pPr>
      <a:lvl2pPr marL="2468774" indent="-822924" algn="l" defTabSz="3291699" rtl="0" eaLnBrk="1" latinLnBrk="0" hangingPunct="1">
        <a:lnSpc>
          <a:spcPct val="100000"/>
        </a:lnSpc>
        <a:spcBef>
          <a:spcPts val="1800"/>
        </a:spcBef>
        <a:buFont typeface="Roboto" panose="02000000000000000000" pitchFamily="2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4114623" indent="-822924" algn="l" defTabSz="3291699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5760474" indent="-822924" algn="l" defTabSz="3291699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‒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7406322" indent="-822924" algn="l" defTabSz="3291699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9052172" indent="-822924" algn="l" defTabSz="3291699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021" indent="-822924" algn="l" defTabSz="3291699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3870" indent="-822924" algn="l" defTabSz="3291699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720" indent="-822924" algn="l" defTabSz="3291699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850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699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549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398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247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097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0946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6796" algn="l" defTabSz="3291699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48">
          <p15:clr>
            <a:srgbClr val="F26B43"/>
          </p15:clr>
        </p15:guide>
        <p15:guide id="2" pos="10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2333-EC37-3EAD-8D6B-9C7EC9214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291">
            <a:extLst>
              <a:ext uri="{FF2B5EF4-FFF2-40B4-BE49-F238E27FC236}">
                <a16:creationId xmlns:a16="http://schemas.microsoft.com/office/drawing/2014/main" id="{FB5D834C-CE4A-2921-02D4-8975450A7B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1" y="934418"/>
            <a:ext cx="23181186" cy="1002528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5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Impact of Early Hemodynamic Screening on Neurodevelopmental Outcomes of Extremely Preterm Infants in a High-Performance Center </a:t>
            </a:r>
            <a:endParaRPr lang="en-US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55" name="Text Placeholder 154">
            <a:extLst>
              <a:ext uri="{FF2B5EF4-FFF2-40B4-BE49-F238E27FC236}">
                <a16:creationId xmlns:a16="http://schemas.microsoft.com/office/drawing/2014/main" id="{1B837C2D-A878-9C98-1DE2-AB218C4BD3D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8701" y="2407238"/>
            <a:ext cx="23181186" cy="34269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822325">
              <a:buNone/>
            </a:pPr>
            <a:r>
              <a:rPr lang="en-US" sz="2200" dirty="0">
                <a:ea typeface="+mn-lt"/>
                <a:cs typeface="+mn-lt"/>
              </a:rPr>
              <a:t>Iowa Health Care Stead Family Children’s Hospital | Department of Pediatrics, Division of Neonatology</a:t>
            </a:r>
            <a:endParaRPr lang="en-US" sz="2200" dirty="0">
              <a:ea typeface="Roboto"/>
              <a:cs typeface="Roboto"/>
            </a:endParaRPr>
          </a:p>
          <a:p>
            <a:pPr indent="-822325"/>
            <a:endParaRPr lang="en-US" sz="2200" b="1" dirty="0">
              <a:ea typeface="Roboto"/>
            </a:endParaRPr>
          </a:p>
          <a:p>
            <a:pPr indent="-822325"/>
            <a:endParaRPr lang="en-US" sz="2200" b="1" dirty="0">
              <a:ea typeface="Roboto"/>
            </a:endParaRPr>
          </a:p>
          <a:p>
            <a:pPr indent="-822325"/>
            <a:endParaRPr lang="en-US" sz="2200" b="1" dirty="0">
              <a:ea typeface="Roboto"/>
            </a:endParaRPr>
          </a:p>
          <a:p>
            <a:pPr indent="-822325"/>
            <a:endParaRPr lang="en-US" sz="2200" b="1" dirty="0">
              <a:ea typeface="Roboto"/>
            </a:endParaRPr>
          </a:p>
        </p:txBody>
      </p:sp>
      <p:sp>
        <p:nvSpPr>
          <p:cNvPr id="173" name="Graphic Elements">
            <a:extLst>
              <a:ext uri="{FF2B5EF4-FFF2-40B4-BE49-F238E27FC236}">
                <a16:creationId xmlns:a16="http://schemas.microsoft.com/office/drawing/2014/main" id="{2357980D-3AB2-715E-60C3-77AF22617E6D}"/>
              </a:ext>
            </a:extLst>
          </p:cNvPr>
          <p:cNvSpPr txBox="1">
            <a:spLocks/>
          </p:cNvSpPr>
          <p:nvPr/>
        </p:nvSpPr>
        <p:spPr>
          <a:xfrm>
            <a:off x="714585" y="8574917"/>
            <a:ext cx="7712395" cy="956312"/>
          </a:xfrm>
          <a:prstGeom prst="rect">
            <a:avLst/>
          </a:prstGeom>
        </p:spPr>
        <p:txBody>
          <a:bodyPr lIns="228600" tIns="45720" rIns="228600" bIns="45720" anchor="t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59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90C91729-4711-4121-7918-BF01113B6ED1}"/>
              </a:ext>
            </a:extLst>
          </p:cNvPr>
          <p:cNvSpPr txBox="1">
            <a:spLocks/>
          </p:cNvSpPr>
          <p:nvPr/>
        </p:nvSpPr>
        <p:spPr>
          <a:xfrm>
            <a:off x="714583" y="8965879"/>
            <a:ext cx="9714428" cy="8027266"/>
          </a:xfrm>
          <a:prstGeom prst="rect">
            <a:avLst/>
          </a:prstGeom>
        </p:spPr>
        <p:txBody>
          <a:bodyPr lIns="228600" tIns="45720" rIns="228600" bIns="45720" anchor="t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Prospectively collected data on pregnancy complications, delivery, maternal risk factors, and neonatal variables from the Neonatal Research Network (NRN) were used.</a:t>
            </a:r>
            <a:endParaRPr lang="en-US" alt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Cohort comparisons used Chi-Squared Test for categorical variables and Wilcoxon Rank-Sum Test for continuous variables due to non-normal distributions of data.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All regression models controlled for birth weight, sex, multiple gestation, maternal antenatal steroids, maternal education, and race/ethnicity.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0A181B-0389-149D-121E-4FB844584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800" y="17568314"/>
            <a:ext cx="5139620" cy="1025226"/>
          </a:xfrm>
          <a:prstGeom prst="rect">
            <a:avLst/>
          </a:prstGeom>
        </p:spPr>
      </p:pic>
      <p:sp>
        <p:nvSpPr>
          <p:cNvPr id="3" name="Text Placeholder 154">
            <a:extLst>
              <a:ext uri="{FF2B5EF4-FFF2-40B4-BE49-F238E27FC236}">
                <a16:creationId xmlns:a16="http://schemas.microsoft.com/office/drawing/2014/main" id="{6E146519-9658-0890-F635-E2B842FE742A}"/>
              </a:ext>
            </a:extLst>
          </p:cNvPr>
          <p:cNvSpPr txBox="1">
            <a:spLocks/>
          </p:cNvSpPr>
          <p:nvPr/>
        </p:nvSpPr>
        <p:spPr>
          <a:xfrm>
            <a:off x="1028700" y="1904701"/>
            <a:ext cx="24041099" cy="51073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indent="-822924" algn="l" defTabSz="259050" rtl="0" eaLnBrk="1" latinLnBrk="0" hangingPunct="1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Roboto" panose="02000000000000000000" pitchFamily="2" charset="0"/>
              <a:buChar char="–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‒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822325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Saffron E. McNamara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Heidi M. Harmon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MD, MS,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Patrick J. McNamara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MD, MSc,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Danielle R. Rios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MD,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Allison M. </a:t>
            </a:r>
            <a:r>
              <a:rPr lang="en-US" sz="2400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Momany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PhD</a:t>
            </a:r>
            <a:endParaRPr lang="en-US" sz="2400" b="1" dirty="0"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1F76F57-B919-8DE2-C935-5C9290DF8AFD}"/>
              </a:ext>
            </a:extLst>
          </p:cNvPr>
          <p:cNvSpPr txBox="1">
            <a:spLocks/>
          </p:cNvSpPr>
          <p:nvPr/>
        </p:nvSpPr>
        <p:spPr>
          <a:xfrm>
            <a:off x="13752639" y="3427973"/>
            <a:ext cx="5445560" cy="342695"/>
          </a:xfrm>
          <a:prstGeom prst="rect">
            <a:avLst/>
          </a:prstGeom>
        </p:spPr>
        <p:txBody>
          <a:bodyPr/>
          <a:lstStyle>
            <a:lvl1pPr marL="0" indent="0" algn="l" defTabSz="3291840" rtl="0" eaLnBrk="1" latinLnBrk="0" hangingPunct="1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246888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Roboto" panose="02000000000000000000" pitchFamily="2" charset="0"/>
              <a:buChar char="–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11480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76072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‒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40664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endParaRPr lang="en-US" sz="1800" b="1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B1CA8-591D-7090-BB0B-816CE1315A1E}"/>
              </a:ext>
            </a:extLst>
          </p:cNvPr>
          <p:cNvSpPr txBox="1"/>
          <p:nvPr/>
        </p:nvSpPr>
        <p:spPr>
          <a:xfrm>
            <a:off x="11697127" y="10053300"/>
            <a:ext cx="952414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1800"/>
              </a:spcBef>
              <a:spcAft>
                <a:spcPts val="1400"/>
              </a:spcAft>
            </a:pP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Note.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Antenatal steroids = Complete course prior to delivery; BPD grade was determined using Jensen 2019 criteria; PDA treatment = Indomethacin, ibuprofen, or acetaminophen; PDA intervention = Catheterization or surgery</a:t>
            </a:r>
            <a:endParaRPr lang="en-US" sz="12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99B114-38CC-B97D-8A84-03502BC98396}"/>
              </a:ext>
            </a:extLst>
          </p:cNvPr>
          <p:cNvSpPr/>
          <p:nvPr/>
        </p:nvSpPr>
        <p:spPr>
          <a:xfrm>
            <a:off x="731520" y="3525411"/>
            <a:ext cx="9784080" cy="46317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4F67C3-61A4-B805-E3C2-8F14D5F2665D}"/>
              </a:ext>
            </a:extLst>
          </p:cNvPr>
          <p:cNvSpPr/>
          <p:nvPr/>
        </p:nvSpPr>
        <p:spPr>
          <a:xfrm>
            <a:off x="866274" y="3203841"/>
            <a:ext cx="2942528" cy="585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7E72E-1194-B1F4-F181-C8D7CF92B448}"/>
              </a:ext>
            </a:extLst>
          </p:cNvPr>
          <p:cNvSpPr/>
          <p:nvPr/>
        </p:nvSpPr>
        <p:spPr>
          <a:xfrm>
            <a:off x="714583" y="8574917"/>
            <a:ext cx="9784080" cy="85268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5A973E-2B9A-216D-EDE2-F4C7CAEFA8AA}"/>
              </a:ext>
            </a:extLst>
          </p:cNvPr>
          <p:cNvSpPr/>
          <p:nvPr/>
        </p:nvSpPr>
        <p:spPr>
          <a:xfrm>
            <a:off x="866274" y="8336808"/>
            <a:ext cx="3074990" cy="578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E04089-346F-BC23-1658-705EDADFF53B}"/>
              </a:ext>
            </a:extLst>
          </p:cNvPr>
          <p:cNvSpPr/>
          <p:nvPr/>
        </p:nvSpPr>
        <p:spPr>
          <a:xfrm>
            <a:off x="11474330" y="3496449"/>
            <a:ext cx="10233969" cy="136053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26C1C3-F27F-B2D0-2094-98927FB6DA51}"/>
              </a:ext>
            </a:extLst>
          </p:cNvPr>
          <p:cNvSpPr/>
          <p:nvPr/>
        </p:nvSpPr>
        <p:spPr>
          <a:xfrm>
            <a:off x="11669191" y="3204338"/>
            <a:ext cx="1965947" cy="58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886E65CA-CC94-27E8-49F9-3B07F84781A0}"/>
              </a:ext>
            </a:extLst>
          </p:cNvPr>
          <p:cNvSpPr txBox="1">
            <a:spLocks/>
          </p:cNvSpPr>
          <p:nvPr/>
        </p:nvSpPr>
        <p:spPr>
          <a:xfrm>
            <a:off x="22455833" y="3834555"/>
            <a:ext cx="9658588" cy="4193430"/>
          </a:xfrm>
          <a:prstGeom prst="rect">
            <a:avLst/>
          </a:prstGeom>
        </p:spPr>
        <p:txBody>
          <a:bodyPr lIns="228600" tIns="228600" rIns="228600" bIns="0" anchor="t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There was no significant difference in neurodevelopmental outcomes between the historical and hemodynamic cohorts. 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incidence of death or severe IVH was not reduced in the hemodynamic cohort as was observed in the original study.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There were significantly more infants born at 21-23 weeks in the hemodynamic epoch without an increase in IVH or neurodevelopmental impairments. 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There was a trend (p = .056) toward less follow-up study visits completed in the hemodynamic cohort (25% vs. 15%). This likely reflects difficulties with follow-up visits during the pandemic. 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Rehabilitation therapies, which play an important role in reducing the severity of neurodevelopmental impairment, were likely impacted by the pandemic as well.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7AEDB0-9992-9FD1-F8A1-9CF1E044B65D}"/>
              </a:ext>
            </a:extLst>
          </p:cNvPr>
          <p:cNvSpPr/>
          <p:nvPr/>
        </p:nvSpPr>
        <p:spPr>
          <a:xfrm>
            <a:off x="22455832" y="3557931"/>
            <a:ext cx="9784080" cy="44282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3232F5-2A59-02D2-54B9-8FA81BF4193A}"/>
              </a:ext>
            </a:extLst>
          </p:cNvPr>
          <p:cNvSpPr/>
          <p:nvPr/>
        </p:nvSpPr>
        <p:spPr>
          <a:xfrm>
            <a:off x="22631399" y="3229390"/>
            <a:ext cx="2269510" cy="58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4D95E68-51FB-783C-3D78-244B95937D95}"/>
              </a:ext>
            </a:extLst>
          </p:cNvPr>
          <p:cNvSpPr/>
          <p:nvPr/>
        </p:nvSpPr>
        <p:spPr>
          <a:xfrm>
            <a:off x="22455833" y="8664878"/>
            <a:ext cx="9784078" cy="34097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CCC295F-5D8A-0A54-F323-43417836D9CE}"/>
              </a:ext>
            </a:extLst>
          </p:cNvPr>
          <p:cNvSpPr/>
          <p:nvPr/>
        </p:nvSpPr>
        <p:spPr>
          <a:xfrm>
            <a:off x="22631399" y="8363590"/>
            <a:ext cx="3632201" cy="584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D0F4BC8-6905-F507-0117-603B6E045EEA}"/>
              </a:ext>
            </a:extLst>
          </p:cNvPr>
          <p:cNvSpPr/>
          <p:nvPr/>
        </p:nvSpPr>
        <p:spPr>
          <a:xfrm>
            <a:off x="22455833" y="14930168"/>
            <a:ext cx="9784078" cy="21715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1F2AD9D3-79E5-EBF6-2546-1A2A9C55ED52}"/>
              </a:ext>
            </a:extLst>
          </p:cNvPr>
          <p:cNvSpPr/>
          <p:nvPr/>
        </p:nvSpPr>
        <p:spPr>
          <a:xfrm>
            <a:off x="22631399" y="14585567"/>
            <a:ext cx="3958564" cy="584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38DD49-6553-6E6B-E829-48132482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78609"/>
              </p:ext>
            </p:extLst>
          </p:nvPr>
        </p:nvGraphicFramePr>
        <p:xfrm>
          <a:off x="11733668" y="4204907"/>
          <a:ext cx="9487605" cy="583766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687005">
                  <a:extLst>
                    <a:ext uri="{9D8B030D-6E8A-4147-A177-3AD203B41FA5}">
                      <a16:colId xmlns:a16="http://schemas.microsoft.com/office/drawing/2014/main" val="325737904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7777826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34965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47801058"/>
                    </a:ext>
                  </a:extLst>
                </a:gridCol>
              </a:tblGrid>
              <a:tr h="431251">
                <a:tc>
                  <a:txBody>
                    <a:bodyPr/>
                    <a:lstStyle/>
                    <a:p>
                      <a:pPr marL="0" marR="0" lvl="0" indent="0" algn="l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Historical Epoch </a:t>
                      </a:r>
                    </a:p>
                    <a:p>
                      <a:pPr marL="0" marR="0" lvl="0" indent="0" algn="ctr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 173)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Hemodynamic Epoch </a:t>
                      </a:r>
                    </a:p>
                    <a:p>
                      <a:pPr marL="0" marR="0" lvl="0" indent="0" algn="ctr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 148)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>
                          <a:effectLst/>
                          <a:latin typeface="+mn-lt"/>
                        </a:rPr>
                        <a:t>P </a:t>
                      </a:r>
                      <a:r>
                        <a:rPr lang="en-US" sz="1200" b="1">
                          <a:effectLst/>
                          <a:latin typeface="+mn-lt"/>
                        </a:rPr>
                        <a:t>value</a:t>
                      </a: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6341929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</a:rPr>
                        <a:t>Gestational age, </a:t>
                      </a:r>
                      <a:r>
                        <a:rPr lang="en-US" sz="1200" b="0" i="1">
                          <a:effectLst/>
                          <a:latin typeface="+mn-lt"/>
                        </a:rPr>
                        <a:t>weeks</a:t>
                      </a:r>
                      <a:endParaRPr lang="en-US" sz="1200" b="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24.4 (1.4)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24.1 (1.5)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6321720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 indent="0" algn="l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Gestational age, </a:t>
                      </a:r>
                      <a:r>
                        <a:rPr lang="en-US" sz="1200" b="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21-23 weeks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(27%)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(43%)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667874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 indent="0" algn="l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Birth weight (BW), </a:t>
                      </a:r>
                      <a:r>
                        <a:rPr lang="en-US" sz="1200" b="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grams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719.2 (1.9)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658.8 (1.8)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2086196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 indent="0" algn="l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Sex, </a:t>
                      </a:r>
                      <a:r>
                        <a:rPr lang="en-US" sz="1200" b="0" i="1" dirty="0">
                          <a:effectLst/>
                          <a:latin typeface="+mn-lt"/>
                        </a:rPr>
                        <a:t>male</a:t>
                      </a:r>
                      <a:endParaRPr lang="en-US" sz="1200" b="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 (49%)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(55%)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0833857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+mn-lt"/>
                        </a:rPr>
                        <a:t>Maternal Race/Ethnicity, </a:t>
                      </a:r>
                      <a:r>
                        <a:rPr lang="en-US" sz="1200" b="0" i="1" dirty="0">
                          <a:effectLst/>
                          <a:latin typeface="+mn-lt"/>
                        </a:rPr>
                        <a:t>White or Asian Non-Hispanic</a:t>
                      </a:r>
                      <a:endParaRPr lang="en-US" sz="12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 (71%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116 (78%)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7165992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 indent="0" algn="l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gestation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(31%)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(29%)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405519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Antenatal steroids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122 (74%)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112 (79%)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8711433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Chorioamnionitis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89 (53%)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 (49%)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271169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 indent="0" algn="l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Intrauterine growth restriction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(11%)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(18%)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549049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 indent="0" algn="l" defTabSz="3291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effectLst/>
                          <a:latin typeface="+mn-lt"/>
                        </a:rPr>
                        <a:t>Apgar score, </a:t>
                      </a:r>
                      <a:r>
                        <a:rPr lang="en-US" sz="1200" b="0" i="1">
                          <a:effectLst/>
                          <a:latin typeface="+mn-lt"/>
                        </a:rPr>
                        <a:t>5-minutes</a:t>
                      </a:r>
                      <a:endParaRPr lang="en-US" sz="1200" b="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 (1.7)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 (1.5)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6159267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+mn-lt"/>
                        </a:rPr>
                        <a:t>Maternal education</a:t>
                      </a:r>
                      <a:endParaRPr lang="en-US" sz="1200" b="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0376718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    ≤ High school degree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(39%)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(31%)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5336174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</a:rPr>
                        <a:t>    Partial college/associates degree</a:t>
                      </a:r>
                      <a:endParaRPr lang="en-US" sz="1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(38%)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(32%)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504200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≥ </a:t>
                      </a:r>
                      <a:r>
                        <a:rPr lang="en-US" sz="1200" b="0">
                          <a:effectLst/>
                          <a:latin typeface="+mn-lt"/>
                        </a:rPr>
                        <a:t>College degree</a:t>
                      </a: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(23%)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(37%)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707947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onset sepsis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847914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onset sepsis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(20%)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(22%)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3074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Intraventricular hemorrhage (IVH), grade 3 or 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(13%)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(13%)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832819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Retinopathy of prematurity (ROP) treatment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7671950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Necrotizing enterocolitis (NEC)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.&lt;05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401109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Intestinal perforation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978298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Bronchopulmonary dysplasia (BPD)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4909978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Grade 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(46%)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(65%)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2061961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Grade 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(22%)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(24%)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72749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Patent ductus arteriosus (PDA)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(69%)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 (93%)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1326759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PDA Treatment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 (57%)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(78%)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8262008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PDA Intervention/Surgery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(41%)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(29%)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467356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FE4E23E-CE9F-443A-2047-710493840952}"/>
              </a:ext>
            </a:extLst>
          </p:cNvPr>
          <p:cNvSpPr/>
          <p:nvPr/>
        </p:nvSpPr>
        <p:spPr>
          <a:xfrm>
            <a:off x="22455833" y="12694725"/>
            <a:ext cx="9784078" cy="16429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012D2-4202-4C38-ABE1-98B6AC389DBB}"/>
              </a:ext>
            </a:extLst>
          </p:cNvPr>
          <p:cNvSpPr/>
          <p:nvPr/>
        </p:nvSpPr>
        <p:spPr>
          <a:xfrm>
            <a:off x="22631399" y="12361495"/>
            <a:ext cx="2748281" cy="584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4855EEB-8933-E85E-B4CD-6E2210A7D950}"/>
              </a:ext>
            </a:extLst>
          </p:cNvPr>
          <p:cNvSpPr txBox="1">
            <a:spLocks/>
          </p:cNvSpPr>
          <p:nvPr/>
        </p:nvSpPr>
        <p:spPr>
          <a:xfrm>
            <a:off x="22455833" y="9055389"/>
            <a:ext cx="9658588" cy="2870076"/>
          </a:xfrm>
          <a:prstGeom prst="rect">
            <a:avLst/>
          </a:prstGeom>
        </p:spPr>
        <p:txBody>
          <a:bodyPr lIns="228600" tIns="228600" rIns="228600" bIns="0" anchor="t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Continue to collect follow-up data on infants born in 2022 and 2023 and expand both cohorts to 5-year periods (2013-2017 vs. 2019-2023). 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Examine indicators of neonatal illness severity (e.g., SNAPPE-II score) in the cohorts to determine whether to include as a covariate in future analyses.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Consider using outcomes that are patient and family-centered, such as feeding difficulties, post-discharge respiratory support, etc. 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Extend follow-up beyond 24-months to better understand the longer-term outcomes in both cohort.</a:t>
            </a:r>
          </a:p>
        </p:txBody>
      </p:sp>
      <p:pic>
        <p:nvPicPr>
          <p:cNvPr id="8" name="Picture 7" descr="A screen shot of a phone&#10;&#10;AI-generated content may be incorrect.">
            <a:extLst>
              <a:ext uri="{FF2B5EF4-FFF2-40B4-BE49-F238E27FC236}">
                <a16:creationId xmlns:a16="http://schemas.microsoft.com/office/drawing/2014/main" id="{E7F9D884-EC1E-7DA9-16B9-6784E2CF4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437" y="11055301"/>
            <a:ext cx="3958563" cy="593784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426367-E26F-D50F-26E5-B74DAC4F0397}"/>
              </a:ext>
            </a:extLst>
          </p:cNvPr>
          <p:cNvSpPr/>
          <p:nvPr/>
        </p:nvSpPr>
        <p:spPr>
          <a:xfrm>
            <a:off x="1028701" y="10916967"/>
            <a:ext cx="5048336" cy="9677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Inborn Infants &lt;27 week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2014-2017 or 2019-2022 at University of Iowa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330)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44D817D-7536-B9E6-7E8A-55551C3C155F}"/>
              </a:ext>
            </a:extLst>
          </p:cNvPr>
          <p:cNvSpPr/>
          <p:nvPr/>
        </p:nvSpPr>
        <p:spPr>
          <a:xfrm>
            <a:off x="3941264" y="12192509"/>
            <a:ext cx="2046353" cy="1291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Congenital anomalies or syndromes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8)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C86D696-1599-D323-9851-B76F612FCB60}"/>
              </a:ext>
            </a:extLst>
          </p:cNvPr>
          <p:cNvSpPr/>
          <p:nvPr/>
        </p:nvSpPr>
        <p:spPr>
          <a:xfrm>
            <a:off x="1028701" y="14180697"/>
            <a:ext cx="2286140" cy="9563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Cohort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2014-2017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173)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59E587E-B2AF-3F85-E72A-52DB0240A90F}"/>
              </a:ext>
            </a:extLst>
          </p:cNvPr>
          <p:cNvSpPr/>
          <p:nvPr/>
        </p:nvSpPr>
        <p:spPr>
          <a:xfrm>
            <a:off x="3808802" y="14180697"/>
            <a:ext cx="2310048" cy="9563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Hemodynamic Cohort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2019-2022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148)</a:t>
            </a:r>
          </a:p>
        </p:txBody>
      </p:sp>
      <p:pic>
        <p:nvPicPr>
          <p:cNvPr id="51" name="Picture 50" descr="A graph with green and white dots&#10;&#10;AI-generated content may be incorrect.">
            <a:extLst>
              <a:ext uri="{FF2B5EF4-FFF2-40B4-BE49-F238E27FC236}">
                <a16:creationId xmlns:a16="http://schemas.microsoft.com/office/drawing/2014/main" id="{6ADE9A36-CA04-2102-0B94-BBFF2B714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973" y="4193738"/>
            <a:ext cx="4509555" cy="34075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34CDDBB-0BAE-79FB-B689-632A1EE78C87}"/>
              </a:ext>
            </a:extLst>
          </p:cNvPr>
          <p:cNvSpPr/>
          <p:nvPr/>
        </p:nvSpPr>
        <p:spPr>
          <a:xfrm>
            <a:off x="1060673" y="6454386"/>
            <a:ext cx="4508335" cy="1476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079D7B-39A1-FE25-2618-78B23A47C7BD}"/>
              </a:ext>
            </a:extLst>
          </p:cNvPr>
          <p:cNvSpPr txBox="1"/>
          <p:nvPr/>
        </p:nvSpPr>
        <p:spPr>
          <a:xfrm>
            <a:off x="1169288" y="6577392"/>
            <a:ext cx="429110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Objective: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Evaluate 24-month neurodevelopmental outcome before and after implementation of hemodynamic screening.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6BDB9C5F-F57E-71C2-61F1-E22874318505}"/>
              </a:ext>
            </a:extLst>
          </p:cNvPr>
          <p:cNvSpPr txBox="1">
            <a:spLocks/>
          </p:cNvSpPr>
          <p:nvPr/>
        </p:nvSpPr>
        <p:spPr>
          <a:xfrm>
            <a:off x="22354232" y="15169792"/>
            <a:ext cx="9658588" cy="2171582"/>
          </a:xfrm>
          <a:prstGeom prst="rect">
            <a:avLst/>
          </a:prstGeom>
        </p:spPr>
        <p:txBody>
          <a:bodyPr lIns="228600" tIns="228600" rIns="228600" bIns="0" anchor="t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Thank you to the patients and families who participated in the NRN follow-up study.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original data collection was funded by the Eunice Kennedy Shriver National Institute of Child Health and Human Development (NICHD) UG1HD053109.</a:t>
            </a:r>
          </a:p>
          <a:p>
            <a:pPr marL="285750" marR="0" lvl="0" indent="-285750" algn="l" defTabSz="25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Dr. Momany was supported by the NICHD Pathway to Independence award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R00HD110605.</a:t>
            </a:r>
            <a:r>
              <a:rPr lang="en-US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46B69A-8326-E41E-73BD-A56BF19DAC97}"/>
              </a:ext>
            </a:extLst>
          </p:cNvPr>
          <p:cNvSpPr txBox="1"/>
          <p:nvPr/>
        </p:nvSpPr>
        <p:spPr>
          <a:xfrm>
            <a:off x="11651610" y="16242397"/>
            <a:ext cx="98442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1800"/>
              </a:spcBef>
              <a:spcAft>
                <a:spcPts val="1400"/>
              </a:spcAft>
            </a:pP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Note.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CBCL syndrome scales used T-score &gt; 65. Bayley standard scores are presented. Historical epoch is the reference group for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analyses controlled for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birth weight, sex (ref. = male), multiple gestation (ref. = singleton), maternal antenatal steroids (ref. = no), maternal education (ref. = </a:t>
            </a:r>
            <a:r>
              <a:rPr lang="en-US" sz="1200" b="0" dirty="0">
                <a:effectLst/>
                <a:latin typeface="+mn-lt"/>
              </a:rPr>
              <a:t>≤ high school)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, and race/ethnicity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(ref. = White or Asian, non-Hispanic. </a:t>
            </a:r>
            <a:endParaRPr lang="en-US" sz="12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90B91E11-96ED-CA71-E53E-359707234511}"/>
              </a:ext>
            </a:extLst>
          </p:cNvPr>
          <p:cNvSpPr txBox="1">
            <a:spLocks/>
          </p:cNvSpPr>
          <p:nvPr/>
        </p:nvSpPr>
        <p:spPr>
          <a:xfrm>
            <a:off x="22419737" y="12810455"/>
            <a:ext cx="9504395" cy="1290147"/>
          </a:xfrm>
          <a:prstGeom prst="rect">
            <a:avLst/>
          </a:prstGeom>
        </p:spPr>
        <p:txBody>
          <a:bodyPr lIns="228600" tIns="228600" rIns="228600" bIns="0" anchor="t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Giesinger, R. E., Rios, D. R., </a:t>
            </a:r>
            <a:r>
              <a:rPr lang="en-US" sz="16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Chatmethakul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T., Bischoff, A. R., </a:t>
            </a:r>
            <a:r>
              <a:rPr lang="en-US" sz="16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Sandgren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 A., Cunningham, A., Beauchene, M., Stanford, A. H., Klein, J. M., Ten Eyck, P., &amp; McNamara, P. J. (2023). Impact of early hemodynamic screening on extremely preterm outcomes in a high-performance center. </a:t>
            </a:r>
            <a:r>
              <a:rPr lang="en-US" sz="16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American Journal of Respiratory and Critical Care Medicine, 208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(3), 290–300. 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518714A-4280-8255-06B5-16735407A86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552869" y="11884709"/>
            <a:ext cx="0" cy="1599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751A2CA0-5C59-A427-BE83-8CA378E6210A}"/>
              </a:ext>
            </a:extLst>
          </p:cNvPr>
          <p:cNvCxnSpPr/>
          <p:nvPr/>
        </p:nvCxnSpPr>
        <p:spPr>
          <a:xfrm>
            <a:off x="3552869" y="12801600"/>
            <a:ext cx="38839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F73750E0-3AA1-3050-528F-C83B469F20A7}"/>
              </a:ext>
            </a:extLst>
          </p:cNvPr>
          <p:cNvCxnSpPr>
            <a:cxnSpLocks/>
          </p:cNvCxnSpPr>
          <p:nvPr/>
        </p:nvCxnSpPr>
        <p:spPr>
          <a:xfrm flipH="1">
            <a:off x="2159852" y="13484159"/>
            <a:ext cx="1381098" cy="6965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1759744C-B401-C553-68DA-D9A19348CE0C}"/>
              </a:ext>
            </a:extLst>
          </p:cNvPr>
          <p:cNvCxnSpPr>
            <a:cxnSpLocks/>
          </p:cNvCxnSpPr>
          <p:nvPr/>
        </p:nvCxnSpPr>
        <p:spPr>
          <a:xfrm>
            <a:off x="3554356" y="13487400"/>
            <a:ext cx="1369144" cy="6710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Rounded Rectangle 30">
            <a:extLst>
              <a:ext uri="{FF2B5EF4-FFF2-40B4-BE49-F238E27FC236}">
                <a16:creationId xmlns:a16="http://schemas.microsoft.com/office/drawing/2014/main" id="{E7A659ED-F911-654D-612A-ADF7A36BECDB}"/>
              </a:ext>
            </a:extLst>
          </p:cNvPr>
          <p:cNvSpPr/>
          <p:nvPr/>
        </p:nvSpPr>
        <p:spPr>
          <a:xfrm>
            <a:off x="1028701" y="15390304"/>
            <a:ext cx="2286140" cy="611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 at Discharge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137; 79%)</a:t>
            </a:r>
          </a:p>
        </p:txBody>
      </p:sp>
      <p:sp>
        <p:nvSpPr>
          <p:cNvPr id="267" name="Rounded Rectangle 30">
            <a:extLst>
              <a:ext uri="{FF2B5EF4-FFF2-40B4-BE49-F238E27FC236}">
                <a16:creationId xmlns:a16="http://schemas.microsoft.com/office/drawing/2014/main" id="{A1A35F6F-B1E7-3280-EB59-164605F65F50}"/>
              </a:ext>
            </a:extLst>
          </p:cNvPr>
          <p:cNvSpPr/>
          <p:nvPr/>
        </p:nvSpPr>
        <p:spPr>
          <a:xfrm>
            <a:off x="3808802" y="15375118"/>
            <a:ext cx="2268235" cy="611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 at Discharge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117; 79%)</a:t>
            </a:r>
          </a:p>
        </p:txBody>
      </p:sp>
      <p:sp>
        <p:nvSpPr>
          <p:cNvPr id="272" name="Rounded Rectangle 30">
            <a:extLst>
              <a:ext uri="{FF2B5EF4-FFF2-40B4-BE49-F238E27FC236}">
                <a16:creationId xmlns:a16="http://schemas.microsoft.com/office/drawing/2014/main" id="{D93C0AEE-DC0A-2AE1-3C1A-1DB6CBBE125A}"/>
              </a:ext>
            </a:extLst>
          </p:cNvPr>
          <p:cNvSpPr/>
          <p:nvPr/>
        </p:nvSpPr>
        <p:spPr>
          <a:xfrm>
            <a:off x="1028701" y="16255295"/>
            <a:ext cx="2286140" cy="611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Visit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117; 85%)</a:t>
            </a:r>
          </a:p>
        </p:txBody>
      </p:sp>
      <p:sp>
        <p:nvSpPr>
          <p:cNvPr id="273" name="Rounded Rectangle 30">
            <a:extLst>
              <a:ext uri="{FF2B5EF4-FFF2-40B4-BE49-F238E27FC236}">
                <a16:creationId xmlns:a16="http://schemas.microsoft.com/office/drawing/2014/main" id="{4682D912-1DAD-CE57-5458-DF772BEA7676}"/>
              </a:ext>
            </a:extLst>
          </p:cNvPr>
          <p:cNvSpPr/>
          <p:nvPr/>
        </p:nvSpPr>
        <p:spPr>
          <a:xfrm>
            <a:off x="3808802" y="16240109"/>
            <a:ext cx="2268235" cy="611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Visit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88; 75%)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EBE93CA4-8C6B-A5D2-4B72-9689D9ED1D0C}"/>
              </a:ext>
            </a:extLst>
          </p:cNvPr>
          <p:cNvCxnSpPr>
            <a:stCxn id="31" idx="2"/>
            <a:endCxn id="266" idx="0"/>
          </p:cNvCxnSpPr>
          <p:nvPr/>
        </p:nvCxnSpPr>
        <p:spPr>
          <a:xfrm>
            <a:off x="2171771" y="15137009"/>
            <a:ext cx="0" cy="253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59071287-3C46-7497-86C6-05429446D4D5}"/>
              </a:ext>
            </a:extLst>
          </p:cNvPr>
          <p:cNvCxnSpPr/>
          <p:nvPr/>
        </p:nvCxnSpPr>
        <p:spPr>
          <a:xfrm>
            <a:off x="4963826" y="15137009"/>
            <a:ext cx="0" cy="253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3BAE8692-1699-B476-C186-875BDC59F421}"/>
              </a:ext>
            </a:extLst>
          </p:cNvPr>
          <p:cNvCxnSpPr/>
          <p:nvPr/>
        </p:nvCxnSpPr>
        <p:spPr>
          <a:xfrm>
            <a:off x="2195002" y="15986814"/>
            <a:ext cx="0" cy="253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88407E09-E8C2-11D3-0AD8-182E64B95B23}"/>
              </a:ext>
            </a:extLst>
          </p:cNvPr>
          <p:cNvCxnSpPr/>
          <p:nvPr/>
        </p:nvCxnSpPr>
        <p:spPr>
          <a:xfrm>
            <a:off x="4982698" y="15974228"/>
            <a:ext cx="0" cy="253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4" name="Picture 293" descr="A graph with black and red lines&#10;&#10;AI-generated content may be incorrect.">
            <a:extLst>
              <a:ext uri="{FF2B5EF4-FFF2-40B4-BE49-F238E27FC236}">
                <a16:creationId xmlns:a16="http://schemas.microsoft.com/office/drawing/2014/main" id="{211684B3-CE0B-4A1C-99C6-33ABE1BAC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7373" y="11109411"/>
            <a:ext cx="6731194" cy="5118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6" name="Rounded Rectangle 51">
            <a:extLst>
              <a:ext uri="{FF2B5EF4-FFF2-40B4-BE49-F238E27FC236}">
                <a16:creationId xmlns:a16="http://schemas.microsoft.com/office/drawing/2014/main" id="{5FF0BD32-22A1-02A5-2F73-E977EC0ED807}"/>
              </a:ext>
            </a:extLst>
          </p:cNvPr>
          <p:cNvSpPr/>
          <p:nvPr/>
        </p:nvSpPr>
        <p:spPr>
          <a:xfrm>
            <a:off x="1110689" y="3935063"/>
            <a:ext cx="4440573" cy="18755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042E9BA-5C8E-7094-6285-95BF3C0C1D7A}"/>
              </a:ext>
            </a:extLst>
          </p:cNvPr>
          <p:cNvSpPr txBox="1"/>
          <p:nvPr/>
        </p:nvSpPr>
        <p:spPr>
          <a:xfrm>
            <a:off x="1143598" y="3990233"/>
            <a:ext cx="43424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Implementation of a hemodynamic screening program (mandatory targeted neonatal echo 18-24 hours after birth) at University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of Iowa for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babies born &lt;27 weeks gestational age was associated with a reduction in death &amp; severe IVH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Arrow: Down 297">
            <a:extLst>
              <a:ext uri="{FF2B5EF4-FFF2-40B4-BE49-F238E27FC236}">
                <a16:creationId xmlns:a16="http://schemas.microsoft.com/office/drawing/2014/main" id="{438F3E0E-EB71-E3B5-000D-F4723E4A0762}"/>
              </a:ext>
            </a:extLst>
          </p:cNvPr>
          <p:cNvSpPr/>
          <p:nvPr/>
        </p:nvSpPr>
        <p:spPr>
          <a:xfrm>
            <a:off x="3053066" y="5798680"/>
            <a:ext cx="523546" cy="6701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E2260-58E1-D0E1-4F90-7C4B79FCB195}"/>
              </a:ext>
            </a:extLst>
          </p:cNvPr>
          <p:cNvSpPr txBox="1"/>
          <p:nvPr/>
        </p:nvSpPr>
        <p:spPr>
          <a:xfrm>
            <a:off x="11663577" y="3884928"/>
            <a:ext cx="952414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1800"/>
              </a:spcBef>
              <a:spcAft>
                <a:spcPts val="1400"/>
              </a:spcAft>
            </a:pPr>
            <a:r>
              <a:rPr lang="en-US" sz="16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1. </a:t>
            </a: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Demographics and Clinical Characteristics</a:t>
            </a:r>
            <a:endParaRPr lang="en-US" sz="1600" b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7B6FF-78CF-2EB8-484B-B02E700C71BD}"/>
              </a:ext>
            </a:extLst>
          </p:cNvPr>
          <p:cNvSpPr txBox="1"/>
          <p:nvPr/>
        </p:nvSpPr>
        <p:spPr>
          <a:xfrm>
            <a:off x="11691845" y="10770857"/>
            <a:ext cx="9777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4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1. Logistic and Linear Regression Estimates for Neurodevelopmental Outcomes </a:t>
            </a: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E2BEE-2147-74EA-6C50-E813DC94A88A}"/>
              </a:ext>
            </a:extLst>
          </p:cNvPr>
          <p:cNvSpPr/>
          <p:nvPr/>
        </p:nvSpPr>
        <p:spPr>
          <a:xfrm>
            <a:off x="9856381" y="11780875"/>
            <a:ext cx="220307" cy="149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err="1">
              <a:solidFill>
                <a:schemeClr val="tx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47D85A5-DA7A-79A6-DDA2-EBA434843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174118"/>
              </p:ext>
            </p:extLst>
          </p:nvPr>
        </p:nvGraphicFramePr>
        <p:xfrm>
          <a:off x="18560166" y="12933455"/>
          <a:ext cx="2909633" cy="174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3A6E2DD-F5A6-2857-714E-5B888A699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499015"/>
              </p:ext>
            </p:extLst>
          </p:nvPr>
        </p:nvGraphicFramePr>
        <p:xfrm>
          <a:off x="18560168" y="14667980"/>
          <a:ext cx="2935726" cy="160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13227E3B-AACB-5E4B-3486-ACEF4911F356}"/>
              </a:ext>
            </a:extLst>
          </p:cNvPr>
          <p:cNvSpPr/>
          <p:nvPr/>
        </p:nvSpPr>
        <p:spPr>
          <a:xfrm>
            <a:off x="18458567" y="11109412"/>
            <a:ext cx="3037328" cy="5118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err="1">
              <a:solidFill>
                <a:schemeClr val="tx1"/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F1C2DB7-CA04-F02F-7341-31E5D373E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26904"/>
              </p:ext>
            </p:extLst>
          </p:nvPr>
        </p:nvGraphicFramePr>
        <p:xfrm>
          <a:off x="18560166" y="11166027"/>
          <a:ext cx="2909634" cy="17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021340E-08C8-B5D1-6B9B-511BA33D4502}"/>
              </a:ext>
            </a:extLst>
          </p:cNvPr>
          <p:cNvSpPr txBox="1"/>
          <p:nvPr/>
        </p:nvSpPr>
        <p:spPr>
          <a:xfrm>
            <a:off x="19739304" y="15066691"/>
            <a:ext cx="688258" cy="3073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ts val="1800"/>
              </a:spcBef>
              <a:spcAft>
                <a:spcPts val="1400"/>
              </a:spcAft>
            </a:pPr>
            <a:r>
              <a:rPr lang="en-US" sz="1200" dirty="0">
                <a:cs typeface="Georgia" charset="0"/>
              </a:rPr>
              <a:t>p = .08 </a:t>
            </a:r>
          </a:p>
        </p:txBody>
      </p:sp>
      <p:pic>
        <p:nvPicPr>
          <p:cNvPr id="1026" name="Picture 2" descr="Black Bow Ribbon Clip Art at Clker.com - vector clip art ...">
            <a:extLst>
              <a:ext uri="{FF2B5EF4-FFF2-40B4-BE49-F238E27FC236}">
                <a16:creationId xmlns:a16="http://schemas.microsoft.com/office/drawing/2014/main" id="{3B954D83-0144-A104-C29F-CA83AD11E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321" y="816588"/>
            <a:ext cx="1243378" cy="104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405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93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93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UIOWA BRAND 2021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000000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3600" b="1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algn="l">
          <a:lnSpc>
            <a:spcPct val="130000"/>
          </a:lnSpc>
          <a:spcBef>
            <a:spcPts val="1800"/>
          </a:spcBef>
          <a:spcAft>
            <a:spcPts val="1400"/>
          </a:spcAft>
          <a:defRPr sz="2800" dirty="0">
            <a:cs typeface="Georgi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1209</Words>
  <Application>Microsoft Office PowerPoint</Application>
  <PresentationFormat>Custom</PresentationFormat>
  <Paragraphs>164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Office Theme</vt:lpstr>
      <vt:lpstr>Impact of Early Hemodynamic Screening on Neurodevelopmental Outcomes of Extremely Preterm Infants in a High-Performance Center </vt:lpstr>
    </vt:vector>
  </TitlesOfParts>
  <Company>SciFor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Posters1st</dc:creator>
  <cp:lastModifiedBy>McNamara, Saffron E</cp:lastModifiedBy>
  <cp:revision>4</cp:revision>
  <dcterms:created xsi:type="dcterms:W3CDTF">2003-12-17T18:44:28Z</dcterms:created>
  <dcterms:modified xsi:type="dcterms:W3CDTF">2025-04-18T16:30:47Z</dcterms:modified>
</cp:coreProperties>
</file>