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4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43891200" cy="32918400"/>
  <p:notesSz cx="6858000" cy="9144000"/>
  <p:defaultTextStyle>
    <a:defPPr>
      <a:defRPr lang="en-US"/>
    </a:defPPr>
    <a:lvl1pPr marL="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008905-14C9-5C31-117C-812A017B65A6}" name="Harmon, Heidi M" initials="HHM" userId="Harmon, Heidi M" providerId="None"/>
  <p188:author id="{46F46D7A-462F-463E-9153-00B204B94C7D}" name="Momany, Allison" initials="AM" userId="S::momany@uiowa.edu::57249d15-7198-4032-9579-675165c8e26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93920" autoAdjust="0"/>
  </p:normalViewPr>
  <p:slideViewPr>
    <p:cSldViewPr snapToGrid="0" snapToObjects="1">
      <p:cViewPr>
        <p:scale>
          <a:sx n="40" d="100"/>
          <a:sy n="40" d="100"/>
        </p:scale>
        <p:origin x="-360" y="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thurow\Desktop\Final%20Multilingualism%20project%20data%20(version%202)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r>
              <a:rPr lang="en-US" sz="2300" dirty="0">
                <a:latin typeface="Roboto" panose="02000000000000000000" pitchFamily="2" charset="0"/>
                <a:ea typeface="Roboto" panose="02000000000000000000" pitchFamily="2" charset="0"/>
              </a:rPr>
              <a:t>Bayley</a:t>
            </a:r>
            <a:r>
              <a:rPr lang="en-US" sz="2300" baseline="0" dirty="0">
                <a:latin typeface="Roboto" panose="02000000000000000000" pitchFamily="2" charset="0"/>
                <a:ea typeface="Roboto" panose="02000000000000000000" pitchFamily="2" charset="0"/>
              </a:rPr>
              <a:t>-4 Language Scores</a:t>
            </a:r>
            <a:endParaRPr lang="en-US" sz="2300" dirty="0">
              <a:latin typeface="Roboto" panose="02000000000000000000" pitchFamily="2" charset="0"/>
              <a:ea typeface="Roboto" panose="020000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Bayley!$M$4</c:f>
              <c:strCache>
                <c:ptCount val="1"/>
                <c:pt idx="0">
                  <c:v>Standard Score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E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BA-4511-BA56-E97C1C195D8A}"/>
              </c:ext>
            </c:extLst>
          </c:dPt>
          <c:dPt>
            <c:idx val="1"/>
            <c:invertIfNegative val="0"/>
            <c:bubble3D val="0"/>
            <c:spPr>
              <a:solidFill>
                <a:srgbClr val="FFE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BA-4511-BA56-E97C1C195D8A}"/>
              </c:ext>
            </c:extLst>
          </c:dPt>
          <c:dPt>
            <c:idx val="2"/>
            <c:invertIfNegative val="0"/>
            <c:bubble3D val="0"/>
            <c:spPr>
              <a:solidFill>
                <a:srgbClr val="FFE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BBA-4511-BA56-E97C1C195D8A}"/>
              </c:ext>
            </c:extLst>
          </c:dPt>
          <c:dPt>
            <c:idx val="3"/>
            <c:invertIfNegative val="0"/>
            <c:bubble3D val="0"/>
            <c:spPr>
              <a:solidFill>
                <a:srgbClr val="FFE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BBA-4511-BA56-E97C1C195D8A}"/>
              </c:ext>
            </c:extLst>
          </c:dPt>
          <c:dPt>
            <c:idx val="4"/>
            <c:invertIfNegative val="0"/>
            <c:bubble3D val="0"/>
            <c:spPr>
              <a:solidFill>
                <a:srgbClr val="CC9F00"/>
              </a:solidFill>
              <a:ln>
                <a:solidFill>
                  <a:srgbClr val="CC9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BBA-4511-BA56-E97C1C195D8A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BBA-4511-BA56-E97C1C195D8A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BBA-4511-BA56-E97C1C195D8A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BBA-4511-BA56-E97C1C195D8A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BBA-4511-BA56-E97C1C195D8A}"/>
              </c:ext>
            </c:extLst>
          </c:dPt>
          <c:dPt>
            <c:idx val="9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BBA-4511-BA56-E97C1C195D8A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BBA-4511-BA56-E97C1C195D8A}"/>
              </c:ext>
            </c:extLst>
          </c:dPt>
          <c:cat>
            <c:strRef>
              <c:f>Bayley!$L$5:$L$15</c:f>
              <c:strCache>
                <c:ptCount val="11"/>
                <c:pt idx="0">
                  <c:v>Child 1 - Multi</c:v>
                </c:pt>
                <c:pt idx="1">
                  <c:v>Child 2 - Muliti</c:v>
                </c:pt>
                <c:pt idx="2">
                  <c:v>Child 3 - Muliti</c:v>
                </c:pt>
                <c:pt idx="3">
                  <c:v>Child 4 - Muliti</c:v>
                </c:pt>
                <c:pt idx="4">
                  <c:v>Average Muliti</c:v>
                </c:pt>
                <c:pt idx="5">
                  <c:v>Child 1 - Mono</c:v>
                </c:pt>
                <c:pt idx="6">
                  <c:v>Child 2 - Mono</c:v>
                </c:pt>
                <c:pt idx="7">
                  <c:v>Child 3 - Mono</c:v>
                </c:pt>
                <c:pt idx="8">
                  <c:v>Child 4 - Mono</c:v>
                </c:pt>
                <c:pt idx="9">
                  <c:v>Child 5 - Mono</c:v>
                </c:pt>
                <c:pt idx="10">
                  <c:v>Average Mono</c:v>
                </c:pt>
              </c:strCache>
            </c:strRef>
          </c:cat>
          <c:val>
            <c:numRef>
              <c:f>Bayley!$M$5:$M$15</c:f>
              <c:numCache>
                <c:formatCode>General</c:formatCode>
                <c:ptCount val="11"/>
                <c:pt idx="0">
                  <c:v>83</c:v>
                </c:pt>
                <c:pt idx="1">
                  <c:v>89</c:v>
                </c:pt>
                <c:pt idx="2">
                  <c:v>110</c:v>
                </c:pt>
                <c:pt idx="3">
                  <c:v>98</c:v>
                </c:pt>
                <c:pt idx="4">
                  <c:v>95</c:v>
                </c:pt>
                <c:pt idx="5">
                  <c:v>92</c:v>
                </c:pt>
                <c:pt idx="6">
                  <c:v>116</c:v>
                </c:pt>
                <c:pt idx="7">
                  <c:v>96</c:v>
                </c:pt>
                <c:pt idx="8">
                  <c:v>89</c:v>
                </c:pt>
                <c:pt idx="9">
                  <c:v>108</c:v>
                </c:pt>
                <c:pt idx="10">
                  <c:v>100.2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ABBA-4511-BA56-E97C1C195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1768767"/>
        <c:axId val="1601772127"/>
      </c:barChart>
      <c:catAx>
        <c:axId val="1601768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1601772127"/>
        <c:crosses val="autoZero"/>
        <c:auto val="1"/>
        <c:lblAlgn val="ctr"/>
        <c:lblOffset val="100"/>
        <c:noMultiLvlLbl val="0"/>
      </c:catAx>
      <c:valAx>
        <c:axId val="1601772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+mn-cs"/>
                  </a:defRPr>
                </a:pPr>
                <a:r>
                  <a:rPr lang="en-US" sz="2000">
                    <a:latin typeface="Roboto" panose="02000000000000000000" pitchFamily="2" charset="0"/>
                    <a:ea typeface="Roboto" panose="02000000000000000000" pitchFamily="2" charset="0"/>
                  </a:rPr>
                  <a:t> Standard</a:t>
                </a:r>
                <a:r>
                  <a:rPr lang="en-US" sz="2000" baseline="0">
                    <a:latin typeface="Roboto" panose="02000000000000000000" pitchFamily="2" charset="0"/>
                    <a:ea typeface="Roboto" panose="02000000000000000000" pitchFamily="2" charset="0"/>
                  </a:rPr>
                  <a:t> Score</a:t>
                </a:r>
                <a:endParaRPr lang="en-US" sz="2000">
                  <a:latin typeface="Roboto" panose="02000000000000000000" pitchFamily="2" charset="0"/>
                  <a:ea typeface="Roboto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1.1080844796627236E-2"/>
              <c:y val="0.1817858439076580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1601768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Conversational Turns</a:t>
            </a:r>
          </a:p>
        </c:rich>
      </c:tx>
      <c:layout>
        <c:manualLayout>
          <c:xMode val="edge"/>
          <c:yMode val="edge"/>
          <c:x val="0.21830697361364224"/>
          <c:y val="4.625634977667652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882561753800295"/>
          <c:y val="0.13576486319445891"/>
          <c:w val="0.58815477227963908"/>
          <c:h val="0.7480834250412034"/>
        </c:manualLayout>
      </c:layout>
      <c:lineChart>
        <c:grouping val="standard"/>
        <c:varyColors val="0"/>
        <c:ser>
          <c:idx val="0"/>
          <c:order val="0"/>
          <c:tx>
            <c:strRef>
              <c:f>'LENA Data'!$O$19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Data'!$P$19:$Q$19</c:f>
              <c:numCache>
                <c:formatCode>General</c:formatCode>
                <c:ptCount val="2"/>
                <c:pt idx="0">
                  <c:v>318</c:v>
                </c:pt>
                <c:pt idx="1">
                  <c:v>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FA-4283-80BE-33626D098911}"/>
            </c:ext>
          </c:extLst>
        </c:ser>
        <c:ser>
          <c:idx val="1"/>
          <c:order val="1"/>
          <c:tx>
            <c:strRef>
              <c:f>'LENA Data'!$O$20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Data'!$P$20:$Q$20</c:f>
              <c:numCache>
                <c:formatCode>General</c:formatCode>
                <c:ptCount val="2"/>
                <c:pt idx="0">
                  <c:v>677</c:v>
                </c:pt>
                <c:pt idx="1">
                  <c:v>557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EFA-4283-80BE-33626D098911}"/>
            </c:ext>
          </c:extLst>
        </c:ser>
        <c:ser>
          <c:idx val="2"/>
          <c:order val="2"/>
          <c:tx>
            <c:strRef>
              <c:f>'LENA Data'!$O$21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Data'!$P$21:$Q$21</c:f>
              <c:numCache>
                <c:formatCode>General</c:formatCode>
                <c:ptCount val="2"/>
                <c:pt idx="0">
                  <c:v>108</c:v>
                </c:pt>
                <c:pt idx="1">
                  <c:v>145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EFA-4283-80BE-33626D098911}"/>
            </c:ext>
          </c:extLst>
        </c:ser>
        <c:ser>
          <c:idx val="3"/>
          <c:order val="3"/>
          <c:tx>
            <c:strRef>
              <c:f>'LENA Data'!$O$22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Data'!$P$22:$Q$22</c:f>
              <c:numCache>
                <c:formatCode>General</c:formatCode>
                <c:ptCount val="2"/>
                <c:pt idx="0">
                  <c:v>444</c:v>
                </c:pt>
                <c:pt idx="1">
                  <c:v>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EFA-4283-80BE-33626D098911}"/>
            </c:ext>
          </c:extLst>
        </c:ser>
        <c:ser>
          <c:idx val="4"/>
          <c:order val="4"/>
          <c:tx>
            <c:strRef>
              <c:f>'LENA Data'!$O$23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Data'!$P$23:$Q$23</c:f>
              <c:numCache>
                <c:formatCode>General</c:formatCode>
                <c:ptCount val="2"/>
                <c:pt idx="0">
                  <c:v>563</c:v>
                </c:pt>
                <c:pt idx="1">
                  <c:v>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EFA-4283-80BE-33626D098911}"/>
            </c:ext>
          </c:extLst>
        </c:ser>
        <c:ser>
          <c:idx val="5"/>
          <c:order val="5"/>
          <c:tx>
            <c:strRef>
              <c:f>'LENA Data'!$O$24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Data'!$P$24:$Q$24</c:f>
              <c:numCache>
                <c:formatCode>General</c:formatCode>
                <c:ptCount val="2"/>
                <c:pt idx="0">
                  <c:v>229</c:v>
                </c:pt>
                <c:pt idx="1">
                  <c:v>170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EFA-4283-80BE-33626D098911}"/>
            </c:ext>
          </c:extLst>
        </c:ser>
        <c:ser>
          <c:idx val="6"/>
          <c:order val="6"/>
          <c:tx>
            <c:strRef>
              <c:f>'LENA Data'!$O$25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Data'!$P$25:$Q$25</c:f>
              <c:numCache>
                <c:formatCode>General</c:formatCode>
                <c:ptCount val="2"/>
                <c:pt idx="0">
                  <c:v>109</c:v>
                </c:pt>
                <c:pt idx="1">
                  <c:v>479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EFA-4283-80BE-33626D098911}"/>
            </c:ext>
          </c:extLst>
        </c:ser>
        <c:ser>
          <c:idx val="7"/>
          <c:order val="7"/>
          <c:tx>
            <c:strRef>
              <c:f>'LENA Data'!$O$26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Data'!$P$26:$Q$26</c:f>
              <c:numCache>
                <c:formatCode>General</c:formatCode>
                <c:ptCount val="2"/>
                <c:pt idx="0">
                  <c:v>458</c:v>
                </c:pt>
                <c:pt idx="1">
                  <c:v>426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EFA-4283-80BE-33626D098911}"/>
            </c:ext>
          </c:extLst>
        </c:ser>
        <c:ser>
          <c:idx val="8"/>
          <c:order val="8"/>
          <c:tx>
            <c:strRef>
              <c:f>'LENA Data'!$O$28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Data'!$P$28:$Q$28</c:f>
              <c:numCache>
                <c:formatCode>General</c:formatCode>
                <c:ptCount val="2"/>
                <c:pt idx="0">
                  <c:v>709</c:v>
                </c:pt>
                <c:pt idx="1">
                  <c:v>399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EFA-4283-80BE-33626D098911}"/>
            </c:ext>
          </c:extLst>
        </c:ser>
        <c:ser>
          <c:idx val="9"/>
          <c:order val="9"/>
          <c:tx>
            <c:strRef>
              <c:f>'LENA Data'!$O$27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none"/>
          </c:marker>
          <c:cat>
            <c:strRef>
              <c:f>'LENA Data'!$P$18:$Q$18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Data'!$P$27:$Q$27</c:f>
              <c:numCache>
                <c:formatCode>General</c:formatCode>
                <c:ptCount val="2"/>
                <c:pt idx="0">
                  <c:v>369</c:v>
                </c:pt>
                <c:pt idx="1">
                  <c:v>361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EFA-4283-80BE-33626D0989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5707592"/>
        <c:axId val="775709392"/>
      </c:lineChart>
      <c:catAx>
        <c:axId val="77570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775709392"/>
        <c:crosses val="autoZero"/>
        <c:auto val="1"/>
        <c:lblAlgn val="ctr"/>
        <c:lblOffset val="100"/>
        <c:noMultiLvlLbl val="0"/>
      </c:catAx>
      <c:valAx>
        <c:axId val="77570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+mn-cs"/>
                  </a:defRPr>
                </a:pPr>
                <a:r>
                  <a:rPr lang="en-US" sz="2000" b="1" dirty="0">
                    <a:latin typeface="Roboto" panose="02000000000000000000" pitchFamily="2" charset="0"/>
                    <a:ea typeface="Roboto" panose="02000000000000000000" pitchFamily="2" charset="0"/>
                  </a:rPr>
                  <a:t>Number of conversational</a:t>
                </a:r>
                <a:r>
                  <a:rPr lang="en-US" sz="2000" b="1" baseline="0" dirty="0">
                    <a:latin typeface="Roboto" panose="02000000000000000000" pitchFamily="2" charset="0"/>
                    <a:ea typeface="Roboto" panose="02000000000000000000" pitchFamily="2" charset="0"/>
                  </a:rPr>
                  <a:t> turns</a:t>
                </a:r>
                <a:endParaRPr lang="en-US" sz="2000" b="1" dirty="0">
                  <a:latin typeface="Roboto" panose="02000000000000000000" pitchFamily="2" charset="0"/>
                  <a:ea typeface="Roboto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2.8096497801492062E-2"/>
              <c:y val="0.1615612873698704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57075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Child Vocalizations</a:t>
            </a:r>
          </a:p>
        </c:rich>
      </c:tx>
      <c:layout>
        <c:manualLayout>
          <c:xMode val="edge"/>
          <c:yMode val="edge"/>
          <c:x val="0.21783413470964566"/>
          <c:y val="2.30459819965514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'LENA Data'!$T$19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Data'!$U$19:$V$19</c:f>
              <c:numCache>
                <c:formatCode>General</c:formatCode>
                <c:ptCount val="2"/>
                <c:pt idx="0">
                  <c:v>1404</c:v>
                </c:pt>
                <c:pt idx="1">
                  <c:v>1309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46-4D31-8F78-803713FEC577}"/>
            </c:ext>
          </c:extLst>
        </c:ser>
        <c:ser>
          <c:idx val="1"/>
          <c:order val="1"/>
          <c:tx>
            <c:strRef>
              <c:f>'LENA Data'!$T$20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Data'!$U$20:$V$20</c:f>
              <c:numCache>
                <c:formatCode>General</c:formatCode>
                <c:ptCount val="2"/>
                <c:pt idx="0">
                  <c:v>2120</c:v>
                </c:pt>
                <c:pt idx="1">
                  <c:v>1451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46-4D31-8F78-803713FEC577}"/>
            </c:ext>
          </c:extLst>
        </c:ser>
        <c:ser>
          <c:idx val="2"/>
          <c:order val="2"/>
          <c:tx>
            <c:strRef>
              <c:f>'LENA Data'!$T$21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Data'!$U$21:$V$21</c:f>
              <c:numCache>
                <c:formatCode>General</c:formatCode>
                <c:ptCount val="2"/>
                <c:pt idx="0">
                  <c:v>745</c:v>
                </c:pt>
                <c:pt idx="1">
                  <c:v>1215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46-4D31-8F78-803713FEC577}"/>
            </c:ext>
          </c:extLst>
        </c:ser>
        <c:ser>
          <c:idx val="3"/>
          <c:order val="3"/>
          <c:tx>
            <c:strRef>
              <c:f>'LENA Data'!$T$22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Data'!$U$22:$V$22</c:f>
              <c:numCache>
                <c:formatCode>General</c:formatCode>
                <c:ptCount val="2"/>
                <c:pt idx="0">
                  <c:v>1264</c:v>
                </c:pt>
                <c:pt idx="1">
                  <c:v>2133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46-4D31-8F78-803713FEC577}"/>
            </c:ext>
          </c:extLst>
        </c:ser>
        <c:ser>
          <c:idx val="4"/>
          <c:order val="4"/>
          <c:tx>
            <c:strRef>
              <c:f>'LENA Data'!$T$23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Data'!$U$23:$V$23</c:f>
              <c:numCache>
                <c:formatCode>General</c:formatCode>
                <c:ptCount val="2"/>
                <c:pt idx="0">
                  <c:v>2465</c:v>
                </c:pt>
                <c:pt idx="1">
                  <c:v>1971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946-4D31-8F78-803713FEC577}"/>
            </c:ext>
          </c:extLst>
        </c:ser>
        <c:ser>
          <c:idx val="5"/>
          <c:order val="5"/>
          <c:tx>
            <c:strRef>
              <c:f>'LENA Data'!$T$24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Data'!$U$24:$V$24</c:f>
              <c:numCache>
                <c:formatCode>General</c:formatCode>
                <c:ptCount val="2"/>
                <c:pt idx="0">
                  <c:v>1355</c:v>
                </c:pt>
                <c:pt idx="1">
                  <c:v>715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946-4D31-8F78-803713FEC577}"/>
            </c:ext>
          </c:extLst>
        </c:ser>
        <c:ser>
          <c:idx val="6"/>
          <c:order val="6"/>
          <c:tx>
            <c:strRef>
              <c:f>'LENA Data'!$T$25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Data'!$U$25:$V$25</c:f>
              <c:numCache>
                <c:formatCode>General</c:formatCode>
                <c:ptCount val="2"/>
                <c:pt idx="0">
                  <c:v>307</c:v>
                </c:pt>
                <c:pt idx="1">
                  <c:v>1452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946-4D31-8F78-803713FEC577}"/>
            </c:ext>
          </c:extLst>
        </c:ser>
        <c:ser>
          <c:idx val="7"/>
          <c:order val="7"/>
          <c:tx>
            <c:strRef>
              <c:f>'LENA Data'!$T$26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Data'!$U$26:$V$26</c:f>
              <c:numCache>
                <c:formatCode>General</c:formatCode>
                <c:ptCount val="2"/>
                <c:pt idx="0">
                  <c:v>1359</c:v>
                </c:pt>
                <c:pt idx="1">
                  <c:v>1212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946-4D31-8F78-803713FEC577}"/>
            </c:ext>
          </c:extLst>
        </c:ser>
        <c:ser>
          <c:idx val="8"/>
          <c:order val="8"/>
          <c:tx>
            <c:strRef>
              <c:f>'LENA Data'!$T$28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Data'!$U$28:$V$28</c:f>
              <c:numCache>
                <c:formatCode>General</c:formatCode>
                <c:ptCount val="2"/>
                <c:pt idx="0">
                  <c:v>2027</c:v>
                </c:pt>
                <c:pt idx="1">
                  <c:v>1023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946-4D31-8F78-803713FEC577}"/>
            </c:ext>
          </c:extLst>
        </c:ser>
        <c:ser>
          <c:idx val="9"/>
          <c:order val="9"/>
          <c:tx>
            <c:strRef>
              <c:f>'LENA Data'!$T$27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none"/>
          </c:marker>
          <c:cat>
            <c:strRef>
              <c:f>'LENA Data'!$U$18:$V$18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Data'!$U$27:$V$27</c:f>
              <c:numCache>
                <c:formatCode>General</c:formatCode>
                <c:ptCount val="2"/>
                <c:pt idx="0">
                  <c:v>1025</c:v>
                </c:pt>
                <c:pt idx="1">
                  <c:v>1387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946-4D31-8F78-803713FEC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1022952"/>
        <c:axId val="611028352"/>
      </c:lineChart>
      <c:catAx>
        <c:axId val="611022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611028352"/>
        <c:crosses val="autoZero"/>
        <c:auto val="1"/>
        <c:lblAlgn val="ctr"/>
        <c:lblOffset val="100"/>
        <c:noMultiLvlLbl val="0"/>
      </c:catAx>
      <c:valAx>
        <c:axId val="61102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>
                    <a:latin typeface="Roboto" panose="02000000000000000000" pitchFamily="2" charset="0"/>
                    <a:ea typeface="Roboto" panose="02000000000000000000" pitchFamily="2" charset="0"/>
                  </a:rPr>
                  <a:t>Number</a:t>
                </a:r>
                <a:r>
                  <a:rPr lang="en-US" sz="2000" b="1" baseline="0">
                    <a:latin typeface="Roboto" panose="02000000000000000000" pitchFamily="2" charset="0"/>
                    <a:ea typeface="Roboto" panose="02000000000000000000" pitchFamily="2" charset="0"/>
                  </a:rPr>
                  <a:t> of  Vocalizations</a:t>
                </a:r>
                <a:endParaRPr lang="en-US" sz="2000" b="1">
                  <a:latin typeface="Roboto" panose="02000000000000000000" pitchFamily="2" charset="0"/>
                  <a:ea typeface="Roboto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1.8936066971967768E-2"/>
              <c:y val="0.213106369422801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022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r>
              <a:rPr lang="en-US" sz="2000" b="1">
                <a:latin typeface="Roboto" panose="02000000000000000000" pitchFamily="2" charset="0"/>
                <a:ea typeface="Roboto" panose="02000000000000000000" pitchFamily="2" charset="0"/>
              </a:rPr>
              <a:t>Adult Words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6863115169688134"/>
          <c:y val="0.14382329059232785"/>
          <c:w val="0.59055177976560902"/>
          <c:h val="0.73987473508745993"/>
        </c:manualLayout>
      </c:layout>
      <c:lineChart>
        <c:grouping val="standard"/>
        <c:varyColors val="0"/>
        <c:ser>
          <c:idx val="0"/>
          <c:order val="0"/>
          <c:tx>
            <c:strRef>
              <c:f>'LENA Data'!$L$19</c:f>
              <c:strCache>
                <c:ptCount val="1"/>
                <c:pt idx="0">
                  <c:v>Child 1 - Monolingual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Data'!$M$19:$N$19</c:f>
              <c:numCache>
                <c:formatCode>General</c:formatCode>
                <c:ptCount val="2"/>
                <c:pt idx="0">
                  <c:v>8934</c:v>
                </c:pt>
                <c:pt idx="1">
                  <c:v>11062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B45-4FD0-8293-50D5E1502607}"/>
            </c:ext>
          </c:extLst>
        </c:ser>
        <c:ser>
          <c:idx val="1"/>
          <c:order val="1"/>
          <c:tx>
            <c:strRef>
              <c:f>'LENA Data'!$L$20</c:f>
              <c:strCache>
                <c:ptCount val="1"/>
                <c:pt idx="0">
                  <c:v>Child 1 - Multilingual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Data'!$M$20:$N$20</c:f>
              <c:numCache>
                <c:formatCode>General</c:formatCode>
                <c:ptCount val="2"/>
                <c:pt idx="0">
                  <c:v>20383</c:v>
                </c:pt>
                <c:pt idx="1">
                  <c:v>21508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B45-4FD0-8293-50D5E1502607}"/>
            </c:ext>
          </c:extLst>
        </c:ser>
        <c:ser>
          <c:idx val="2"/>
          <c:order val="2"/>
          <c:tx>
            <c:strRef>
              <c:f>'LENA Data'!$L$21</c:f>
              <c:strCache>
                <c:ptCount val="1"/>
                <c:pt idx="0">
                  <c:v>Child 2 - Monolingual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Data'!$M$21:$N$21</c:f>
              <c:numCache>
                <c:formatCode>General</c:formatCode>
                <c:ptCount val="2"/>
                <c:pt idx="0">
                  <c:v>4383</c:v>
                </c:pt>
                <c:pt idx="1">
                  <c:v>7221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45-4FD0-8293-50D5E1502607}"/>
            </c:ext>
          </c:extLst>
        </c:ser>
        <c:ser>
          <c:idx val="3"/>
          <c:order val="3"/>
          <c:tx>
            <c:strRef>
              <c:f>'LENA Data'!$L$22</c:f>
              <c:strCache>
                <c:ptCount val="1"/>
                <c:pt idx="0">
                  <c:v>Child 2 - Multilingual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Data'!$M$22:$N$22</c:f>
              <c:numCache>
                <c:formatCode>General</c:formatCode>
                <c:ptCount val="2"/>
                <c:pt idx="0">
                  <c:v>27477</c:v>
                </c:pt>
                <c:pt idx="1">
                  <c:v>23663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B45-4FD0-8293-50D5E1502607}"/>
            </c:ext>
          </c:extLst>
        </c:ser>
        <c:ser>
          <c:idx val="4"/>
          <c:order val="4"/>
          <c:tx>
            <c:strRef>
              <c:f>'LENA Data'!$L$23</c:f>
              <c:strCache>
                <c:ptCount val="1"/>
                <c:pt idx="0">
                  <c:v>Child 3 - Monolingual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Data'!$M$23:$N$23</c:f>
              <c:numCache>
                <c:formatCode>General</c:formatCode>
                <c:ptCount val="2"/>
                <c:pt idx="0">
                  <c:v>14555</c:v>
                </c:pt>
                <c:pt idx="1">
                  <c:v>17953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B45-4FD0-8293-50D5E1502607}"/>
            </c:ext>
          </c:extLst>
        </c:ser>
        <c:ser>
          <c:idx val="5"/>
          <c:order val="5"/>
          <c:tx>
            <c:strRef>
              <c:f>'LENA Data'!$L$24</c:f>
              <c:strCache>
                <c:ptCount val="1"/>
                <c:pt idx="0">
                  <c:v>Child 3 - Multilingual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Data'!$M$24:$N$24</c:f>
              <c:numCache>
                <c:formatCode>General</c:formatCode>
                <c:ptCount val="2"/>
                <c:pt idx="0">
                  <c:v>7092</c:v>
                </c:pt>
                <c:pt idx="1">
                  <c:v>6157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B45-4FD0-8293-50D5E1502607}"/>
            </c:ext>
          </c:extLst>
        </c:ser>
        <c:ser>
          <c:idx val="6"/>
          <c:order val="6"/>
          <c:tx>
            <c:strRef>
              <c:f>'LENA Data'!$L$25</c:f>
              <c:strCache>
                <c:ptCount val="1"/>
                <c:pt idx="0">
                  <c:v>Child 4 - Monolingual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Data'!$M$25:$N$25</c:f>
              <c:numCache>
                <c:formatCode>General</c:formatCode>
                <c:ptCount val="2"/>
                <c:pt idx="0">
                  <c:v>25292</c:v>
                </c:pt>
                <c:pt idx="1">
                  <c:v>51612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B45-4FD0-8293-50D5E1502607}"/>
            </c:ext>
          </c:extLst>
        </c:ser>
        <c:ser>
          <c:idx val="7"/>
          <c:order val="7"/>
          <c:tx>
            <c:strRef>
              <c:f>'LENA Data'!$L$26</c:f>
              <c:strCache>
                <c:ptCount val="1"/>
                <c:pt idx="0">
                  <c:v>Child 4 - Multilingual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Data'!$M$26:$N$26</c:f>
              <c:numCache>
                <c:formatCode>General</c:formatCode>
                <c:ptCount val="2"/>
                <c:pt idx="0">
                  <c:v>20919</c:v>
                </c:pt>
                <c:pt idx="1">
                  <c:v>18351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B45-4FD0-8293-50D5E1502607}"/>
            </c:ext>
          </c:extLst>
        </c:ser>
        <c:ser>
          <c:idx val="8"/>
          <c:order val="8"/>
          <c:tx>
            <c:strRef>
              <c:f>'LENA Data'!$L$28</c:f>
              <c:strCache>
                <c:ptCount val="1"/>
                <c:pt idx="0">
                  <c:v>Child 5 - Multilingual</c:v>
                </c:pt>
              </c:strCache>
            </c:strRef>
          </c:tx>
          <c:spPr>
            <a:ln w="28575" cap="rnd">
              <a:solidFill>
                <a:schemeClr val="bg2">
                  <a:lumMod val="1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Data'!$M$28:$N$28</c:f>
              <c:numCache>
                <c:formatCode>General</c:formatCode>
                <c:ptCount val="2"/>
                <c:pt idx="0">
                  <c:v>20137</c:v>
                </c:pt>
                <c:pt idx="1">
                  <c:v>17154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B45-4FD0-8293-50D5E1502607}"/>
            </c:ext>
          </c:extLst>
        </c:ser>
        <c:ser>
          <c:idx val="9"/>
          <c:order val="9"/>
          <c:tx>
            <c:strRef>
              <c:f>'LENA Data'!$L$27</c:f>
              <c:strCache>
                <c:ptCount val="1"/>
                <c:pt idx="0">
                  <c:v>Child 5 - Monolingual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none"/>
          </c:marker>
          <c:cat>
            <c:strRef>
              <c:f>'LENA Data'!$M$18:$N$18</c:f>
              <c:strCache>
                <c:ptCount val="2"/>
                <c:pt idx="0">
                  <c:v> 6 months CA</c:v>
                </c:pt>
                <c:pt idx="1">
                  <c:v>12 months CA</c:v>
                </c:pt>
              </c:strCache>
            </c:strRef>
          </c:cat>
          <c:val>
            <c:numRef>
              <c:f>'LENA Data'!$M$27:$N$27</c:f>
              <c:numCache>
                <c:formatCode>General</c:formatCode>
                <c:ptCount val="2"/>
                <c:pt idx="0">
                  <c:v>24604</c:v>
                </c:pt>
                <c:pt idx="1">
                  <c:v>10520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B45-4FD0-8293-50D5E1502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08998216"/>
        <c:axId val="908997496"/>
      </c:lineChart>
      <c:catAx>
        <c:axId val="908998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908997496"/>
        <c:crosses val="autoZero"/>
        <c:auto val="1"/>
        <c:lblAlgn val="ctr"/>
        <c:lblOffset val="100"/>
        <c:noMultiLvlLbl val="0"/>
      </c:catAx>
      <c:valAx>
        <c:axId val="908997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+mn-cs"/>
                  </a:defRPr>
                </a:pPr>
                <a:r>
                  <a:rPr lang="en-US" sz="1800" b="1" dirty="0">
                    <a:latin typeface="Roboto" panose="02000000000000000000" pitchFamily="2" charset="0"/>
                    <a:ea typeface="Roboto" panose="02000000000000000000" pitchFamily="2" charset="0"/>
                  </a:rPr>
                  <a:t>Number</a:t>
                </a:r>
                <a:r>
                  <a:rPr lang="en-US" sz="1800" b="1" baseline="0" dirty="0">
                    <a:latin typeface="Roboto" panose="02000000000000000000" pitchFamily="2" charset="0"/>
                    <a:ea typeface="Roboto" panose="02000000000000000000" pitchFamily="2" charset="0"/>
                  </a:rPr>
                  <a:t> of words</a:t>
                </a:r>
                <a:endParaRPr lang="en-US" sz="1800" b="1" dirty="0">
                  <a:latin typeface="Roboto" panose="02000000000000000000" pitchFamily="2" charset="0"/>
                  <a:ea typeface="Roboto" panose="02000000000000000000" pitchFamily="2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326063840064762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9089982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It's a bad sign when toddlers start to mix</a:t>
            </a:r>
            <a:r>
              <a:rPr lang="en-US" sz="2400" baseline="0" dirty="0">
                <a:solidFill>
                  <a:schemeClr val="tx1"/>
                </a:solidFill>
              </a:rPr>
              <a:t> up the different languages they are learning.</a:t>
            </a:r>
            <a:endParaRPr lang="en-US" sz="24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898664844201536"/>
          <c:y val="0.20318818813067735"/>
          <c:w val="0.70221047324525543"/>
          <c:h val="0.69425419122234378"/>
        </c:manualLayout>
      </c:layout>
      <c:lineChart>
        <c:grouping val="standard"/>
        <c:varyColors val="0"/>
        <c:ser>
          <c:idx val="0"/>
          <c:order val="0"/>
          <c:tx>
            <c:strRef>
              <c:f>SPEAK12!$H$16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>
              <a:outerShdw blurRad="50800" dist="50800" dir="5400000" algn="ctr" rotWithShape="0">
                <a:schemeClr val="bg1">
                  <a:lumMod val="95000"/>
                </a:schemeClr>
              </a:outerShdw>
            </a:effectLst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50800" dir="5400000" algn="ctr" rotWithShape="0">
                  <a:schemeClr val="bg1">
                    <a:lumMod val="95000"/>
                  </a:schemeClr>
                </a:outerShdw>
              </a:effectLst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SPEAK12!$I$16:$K$16</c:f>
              <c:numCache>
                <c:formatCode>General</c:formatCode>
                <c:ptCount val="3"/>
                <c:pt idx="0">
                  <c:v>1.7557185340891319</c:v>
                </c:pt>
                <c:pt idx="1">
                  <c:v>1.960558351592105</c:v>
                </c:pt>
                <c:pt idx="2">
                  <c:v>3.0448381679366991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AD-40FA-938F-59DD2ADE5D5C}"/>
            </c:ext>
          </c:extLst>
        </c:ser>
        <c:ser>
          <c:idx val="1"/>
          <c:order val="1"/>
          <c:tx>
            <c:strRef>
              <c:f>SPEAK12!$H$17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8C4"/>
              </a:solidFill>
              <a:ln w="9525">
                <a:solidFill>
                  <a:srgbClr val="FFF8C4"/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SPEAK12!$I$17:$K$17</c:f>
              <c:numCache>
                <c:formatCode>General</c:formatCode>
                <c:ptCount val="3"/>
                <c:pt idx="0">
                  <c:v>2.9244824710569817</c:v>
                </c:pt>
                <c:pt idx="1">
                  <c:v>3.0361341406121318</c:v>
                </c:pt>
                <c:pt idx="2">
                  <c:v>2.9562553271808132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AD-40FA-938F-59DD2ADE5D5C}"/>
            </c:ext>
          </c:extLst>
        </c:ser>
        <c:ser>
          <c:idx val="2"/>
          <c:order val="2"/>
          <c:tx>
            <c:strRef>
              <c:f>SPEAK12!$H$18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SPEAK12!$I$18:$K$18</c:f>
              <c:numCache>
                <c:formatCode>General</c:formatCode>
                <c:ptCount val="3"/>
                <c:pt idx="0">
                  <c:v>2.0060685267243308</c:v>
                </c:pt>
                <c:pt idx="1">
                  <c:v>2.0028161668390037</c:v>
                </c:pt>
                <c:pt idx="2">
                  <c:v>1.972782503967982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AD-40FA-938F-59DD2ADE5D5C}"/>
            </c:ext>
          </c:extLst>
        </c:ser>
        <c:ser>
          <c:idx val="3"/>
          <c:order val="3"/>
          <c:tx>
            <c:strRef>
              <c:f>SPEAK12!$H$19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B7A"/>
              </a:solidFill>
              <a:ln w="9525">
                <a:solidFill>
                  <a:srgbClr val="FFEB7A"/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SPEAK12!$I$19:$K$19</c:f>
              <c:numCache>
                <c:formatCode>General</c:formatCode>
                <c:ptCount val="3"/>
                <c:pt idx="0">
                  <c:v>2.8141277946069811</c:v>
                </c:pt>
                <c:pt idx="1">
                  <c:v>2.0393693434193247</c:v>
                </c:pt>
                <c:pt idx="2">
                  <c:v>1.9819545394360765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1AD-40FA-938F-59DD2ADE5D5C}"/>
            </c:ext>
          </c:extLst>
        </c:ser>
        <c:ser>
          <c:idx val="4"/>
          <c:order val="4"/>
          <c:tx>
            <c:strRef>
              <c:f>SPEAK12!$H$20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SPEAK12!$I$20:$K$20</c:f>
              <c:numCache>
                <c:formatCode>General</c:formatCode>
                <c:ptCount val="3"/>
                <c:pt idx="0">
                  <c:v>1.7981724421720724</c:v>
                </c:pt>
                <c:pt idx="1">
                  <c:v>1.992669704112672</c:v>
                </c:pt>
                <c:pt idx="2">
                  <c:v>2.0488564628800323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1AD-40FA-938F-59DD2ADE5D5C}"/>
            </c:ext>
          </c:extLst>
        </c:ser>
        <c:ser>
          <c:idx val="5"/>
          <c:order val="5"/>
          <c:tx>
            <c:strRef>
              <c:f>SPEAK12!$H$21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83D"/>
              </a:solidFill>
              <a:ln w="9525">
                <a:solidFill>
                  <a:srgbClr val="FFD83D"/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SPEAK12!$I$21:$K$21</c:f>
              <c:numCache>
                <c:formatCode>General</c:formatCode>
                <c:ptCount val="3"/>
                <c:pt idx="0">
                  <c:v>2.0280154634384351</c:v>
                </c:pt>
                <c:pt idx="1">
                  <c:v>2.0412155667969158</c:v>
                </c:pt>
                <c:pt idx="2">
                  <c:v>1.960129705774456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AD-40FA-938F-59DD2ADE5D5C}"/>
            </c:ext>
          </c:extLst>
        </c:ser>
        <c:ser>
          <c:idx val="6"/>
          <c:order val="6"/>
          <c:tx>
            <c:strRef>
              <c:f>SPEAK12!$H$22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SPEAK12!$I$22:$K$22</c:f>
              <c:numCache>
                <c:formatCode>General</c:formatCode>
                <c:ptCount val="3"/>
                <c:pt idx="0">
                  <c:v>1.7773802573838993</c:v>
                </c:pt>
                <c:pt idx="1">
                  <c:v>1.988106465416934</c:v>
                </c:pt>
                <c:pt idx="2">
                  <c:v>3.0131110120169535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1AD-40FA-938F-59DD2ADE5D5C}"/>
            </c:ext>
          </c:extLst>
        </c:ser>
        <c:ser>
          <c:idx val="7"/>
          <c:order val="7"/>
          <c:tx>
            <c:strRef>
              <c:f>SPEAK12!$H$23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72C"/>
              </a:solidFill>
              <a:ln w="9525">
                <a:solidFill>
                  <a:srgbClr val="FFC72C"/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SPEAK12!$I$23:$K$23</c:f>
              <c:numCache>
                <c:formatCode>General</c:formatCode>
                <c:ptCount val="3"/>
                <c:pt idx="0">
                  <c:v>1.8760497237695322</c:v>
                </c:pt>
                <c:pt idx="1">
                  <c:v>1.9579291686711982</c:v>
                </c:pt>
                <c:pt idx="2">
                  <c:v>1.9764416045878817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1AD-40FA-938F-59DD2ADE5D5C}"/>
            </c:ext>
          </c:extLst>
        </c:ser>
        <c:ser>
          <c:idx val="8"/>
          <c:order val="8"/>
          <c:tx>
            <c:strRef>
              <c:f>SPEAK12!$H$24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SPEAK12!$I$24:$K$24</c:f>
              <c:numCache>
                <c:formatCode>General</c:formatCode>
                <c:ptCount val="3"/>
                <c:pt idx="0">
                  <c:v>3.1514647092121981</c:v>
                </c:pt>
                <c:pt idx="1">
                  <c:v>2.9628483010197395</c:v>
                </c:pt>
                <c:pt idx="2">
                  <c:v>3.0493165257922388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1AD-40FA-938F-59DD2ADE5D5C}"/>
            </c:ext>
          </c:extLst>
        </c:ser>
        <c:ser>
          <c:idx val="9"/>
          <c:order val="9"/>
          <c:tx>
            <c:strRef>
              <c:f>SPEAK12!$H$25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9F00"/>
              </a:solidFill>
              <a:ln w="9525">
                <a:solidFill>
                  <a:srgbClr val="CC9F00"/>
                </a:solidFill>
              </a:ln>
              <a:effectLst/>
            </c:spPr>
          </c:marker>
          <c:cat>
            <c:strRef>
              <c:f>SPEAK12!$I$15:$K$15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SPEAK12!$I$25:$K$25</c:f>
              <c:numCache>
                <c:formatCode>General</c:formatCode>
                <c:ptCount val="3"/>
                <c:pt idx="0">
                  <c:v>1.958986470196838</c:v>
                </c:pt>
                <c:pt idx="1">
                  <c:v>2.0386951441354375</c:v>
                </c:pt>
                <c:pt idx="2">
                  <c:v>3.0361807981944882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1AD-40FA-938F-59DD2ADE5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6835104"/>
        <c:axId val="1586820704"/>
      </c:lineChart>
      <c:catAx>
        <c:axId val="158683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90000"/>
                <a:lumOff val="10000"/>
                <a:alpha val="91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20704"/>
        <c:crosses val="autoZero"/>
        <c:auto val="1"/>
        <c:lblAlgn val="ctr"/>
        <c:lblOffset val="100"/>
        <c:noMultiLvlLbl val="0"/>
      </c:catAx>
      <c:valAx>
        <c:axId val="1586820704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586835104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A home environment with multiple languages makes it harder for toddlers to master each language.</a:t>
            </a:r>
          </a:p>
        </c:rich>
      </c:tx>
      <c:layout>
        <c:manualLayout>
          <c:xMode val="edge"/>
          <c:yMode val="edge"/>
          <c:x val="0.1744125804575053"/>
          <c:y val="5.46897495528776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890470232311814"/>
          <c:y val="0.25585247056247074"/>
          <c:w val="0.71216282819715049"/>
          <c:h val="0.61869866090841208"/>
        </c:manualLayout>
      </c:layout>
      <c:lineChart>
        <c:grouping val="standard"/>
        <c:varyColors val="0"/>
        <c:ser>
          <c:idx val="0"/>
          <c:order val="0"/>
          <c:tx>
            <c:strRef>
              <c:f>SPEAK12!$H$46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SPEAK12!$I$46:$K$46</c:f>
              <c:numCache>
                <c:formatCode>General</c:formatCode>
                <c:ptCount val="3"/>
                <c:pt idx="0">
                  <c:v>2.230505480124656</c:v>
                </c:pt>
                <c:pt idx="1">
                  <c:v>3.041712177804297</c:v>
                </c:pt>
                <c:pt idx="2">
                  <c:v>2.973486479758507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5A-42C6-B853-EC7580FE8591}"/>
            </c:ext>
          </c:extLst>
        </c:ser>
        <c:ser>
          <c:idx val="1"/>
          <c:order val="1"/>
          <c:tx>
            <c:strRef>
              <c:f>SPEAK12!$H$47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8C4"/>
              </a:solidFill>
              <a:ln w="9525">
                <a:solidFill>
                  <a:srgbClr val="FFF8C4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SPEAK12!$I$47:$K$47</c:f>
              <c:numCache>
                <c:formatCode>General</c:formatCode>
                <c:ptCount val="3"/>
                <c:pt idx="0">
                  <c:v>3.0283447903571696</c:v>
                </c:pt>
                <c:pt idx="1">
                  <c:v>3.0247442466837029</c:v>
                </c:pt>
                <c:pt idx="2">
                  <c:v>2.9704547588227159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5A-42C6-B853-EC7580FE8591}"/>
            </c:ext>
          </c:extLst>
        </c:ser>
        <c:ser>
          <c:idx val="2"/>
          <c:order val="2"/>
          <c:tx>
            <c:strRef>
              <c:f>SPEAK12!$H$48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SPEAK12!$I$48:$K$48</c:f>
              <c:numCache>
                <c:formatCode>General</c:formatCode>
                <c:ptCount val="3"/>
                <c:pt idx="0">
                  <c:v>2.0359110554634485</c:v>
                </c:pt>
                <c:pt idx="1">
                  <c:v>2.9935789611651833</c:v>
                </c:pt>
                <c:pt idx="2">
                  <c:v>1.9751861868353335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5A-42C6-B853-EC7580FE8591}"/>
            </c:ext>
          </c:extLst>
        </c:ser>
        <c:ser>
          <c:idx val="3"/>
          <c:order val="3"/>
          <c:tx>
            <c:strRef>
              <c:f>SPEAK12!$H$49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B7A"/>
              </a:solidFill>
              <a:ln w="9525">
                <a:solidFill>
                  <a:srgbClr val="FFEB7A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SPEAK12!$I$49:$K$49</c:f>
              <c:numCache>
                <c:formatCode>General</c:formatCode>
                <c:ptCount val="3"/>
                <c:pt idx="0">
                  <c:v>2.7621225055125316</c:v>
                </c:pt>
                <c:pt idx="1">
                  <c:v>2.9886712491484322</c:v>
                </c:pt>
                <c:pt idx="2">
                  <c:v>2.018540973747005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5A-42C6-B853-EC7580FE8591}"/>
            </c:ext>
          </c:extLst>
        </c:ser>
        <c:ser>
          <c:idx val="4"/>
          <c:order val="4"/>
          <c:tx>
            <c:strRef>
              <c:f>SPEAK12!$H$50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SPEAK12!$I$50:$K$50</c:f>
              <c:numCache>
                <c:formatCode>General</c:formatCode>
                <c:ptCount val="3"/>
                <c:pt idx="0">
                  <c:v>3.2236622306924376</c:v>
                </c:pt>
                <c:pt idx="1">
                  <c:v>2.9947348380642902</c:v>
                </c:pt>
                <c:pt idx="2">
                  <c:v>1.9537075436138303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5A-42C6-B853-EC7580FE8591}"/>
            </c:ext>
          </c:extLst>
        </c:ser>
        <c:ser>
          <c:idx val="5"/>
          <c:order val="5"/>
          <c:tx>
            <c:strRef>
              <c:f>SPEAK12!$H$51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83D"/>
              </a:solidFill>
              <a:ln w="9525">
                <a:solidFill>
                  <a:srgbClr val="FFD83D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SPEAK12!$I$51:$K$51</c:f>
              <c:numCache>
                <c:formatCode>General</c:formatCode>
                <c:ptCount val="3"/>
                <c:pt idx="0">
                  <c:v>2.0978408855798039</c:v>
                </c:pt>
                <c:pt idx="1">
                  <c:v>1.980474877318406</c:v>
                </c:pt>
                <c:pt idx="2">
                  <c:v>2.0080913552379451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15A-42C6-B853-EC7580FE8591}"/>
            </c:ext>
          </c:extLst>
        </c:ser>
        <c:ser>
          <c:idx val="6"/>
          <c:order val="6"/>
          <c:tx>
            <c:strRef>
              <c:f>SPEAK12!$H$52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SPEAK12!$I$52:$K$52</c:f>
              <c:numCache>
                <c:formatCode>General</c:formatCode>
                <c:ptCount val="3"/>
                <c:pt idx="0">
                  <c:v>2.9485849730219855</c:v>
                </c:pt>
                <c:pt idx="1">
                  <c:v>3.0013637145427725</c:v>
                </c:pt>
                <c:pt idx="2">
                  <c:v>3.0394381894728917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15A-42C6-B853-EC7580FE8591}"/>
            </c:ext>
          </c:extLst>
        </c:ser>
        <c:ser>
          <c:idx val="7"/>
          <c:order val="7"/>
          <c:tx>
            <c:strRef>
              <c:f>SPEAK12!$H$53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72C"/>
              </a:solidFill>
              <a:ln w="9525">
                <a:solidFill>
                  <a:srgbClr val="FFC72C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SPEAK12!$I$53:$K$53</c:f>
              <c:numCache>
                <c:formatCode>General</c:formatCode>
                <c:ptCount val="3"/>
                <c:pt idx="0">
                  <c:v>2.1062132399849918</c:v>
                </c:pt>
                <c:pt idx="1">
                  <c:v>1.9769750854694512</c:v>
                </c:pt>
                <c:pt idx="2">
                  <c:v>2.9672075172162895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15A-42C6-B853-EC7580FE8591}"/>
            </c:ext>
          </c:extLst>
        </c:ser>
        <c:ser>
          <c:idx val="8"/>
          <c:order val="8"/>
          <c:tx>
            <c:strRef>
              <c:f>SPEAK12!$H$54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chemeClr val="bg2">
                  <a:lumMod val="1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1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SPEAK12!$I$54:$K$54</c:f>
              <c:numCache>
                <c:formatCode>General</c:formatCode>
                <c:ptCount val="3"/>
                <c:pt idx="0">
                  <c:v>2.7717417372962858</c:v>
                </c:pt>
                <c:pt idx="1">
                  <c:v>3.0097335865065902</c:v>
                </c:pt>
                <c:pt idx="2">
                  <c:v>3.0448704775560587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15A-42C6-B853-EC7580FE8591}"/>
            </c:ext>
          </c:extLst>
        </c:ser>
        <c:ser>
          <c:idx val="9"/>
          <c:order val="9"/>
          <c:tx>
            <c:strRef>
              <c:f>SPEAK12!$H$55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9F00"/>
              </a:solidFill>
              <a:ln w="9525">
                <a:solidFill>
                  <a:srgbClr val="CC9F00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SPEAK12!$I$55:$K$55</c:f>
              <c:numCache>
                <c:formatCode>General</c:formatCode>
                <c:ptCount val="3"/>
                <c:pt idx="0">
                  <c:v>2.0665401049001626</c:v>
                </c:pt>
                <c:pt idx="1">
                  <c:v>1.9807989194621964</c:v>
                </c:pt>
                <c:pt idx="2">
                  <c:v>3.0231351938972164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15A-42C6-B853-EC7580FE85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6835104"/>
        <c:axId val="1586820704"/>
      </c:lineChart>
      <c:catAx>
        <c:axId val="158683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90000"/>
                <a:lumOff val="10000"/>
                <a:alpha val="91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20704"/>
        <c:crosses val="autoZero"/>
        <c:auto val="1"/>
        <c:lblAlgn val="ctr"/>
        <c:lblOffset val="100"/>
        <c:noMultiLvlLbl val="0"/>
      </c:catAx>
      <c:valAx>
        <c:axId val="15868207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35104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Learning multiple languages creates more drawbacks than benefits for toddlers.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74105814036415"/>
          <c:y val="0.19535026039753781"/>
          <c:w val="0.71945606354690672"/>
          <c:h val="0.6048509998233591"/>
        </c:manualLayout>
      </c:layout>
      <c:lineChart>
        <c:grouping val="standard"/>
        <c:varyColors val="0"/>
        <c:ser>
          <c:idx val="0"/>
          <c:order val="0"/>
          <c:tx>
            <c:strRef>
              <c:f>SPEAK12!$H$46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SPEAK12!$I$46:$K$46</c:f>
              <c:numCache>
                <c:formatCode>General</c:formatCode>
                <c:ptCount val="3"/>
                <c:pt idx="0">
                  <c:v>2.230505480124656</c:v>
                </c:pt>
                <c:pt idx="1">
                  <c:v>3.041712177804297</c:v>
                </c:pt>
                <c:pt idx="2">
                  <c:v>2.973486479758507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43-4514-8067-F44F135491BE}"/>
            </c:ext>
          </c:extLst>
        </c:ser>
        <c:ser>
          <c:idx val="1"/>
          <c:order val="1"/>
          <c:tx>
            <c:strRef>
              <c:f>SPEAK12!$H$47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8C4"/>
              </a:solidFill>
              <a:ln w="9525">
                <a:solidFill>
                  <a:srgbClr val="FFF8C4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SPEAK12!$I$47:$K$47</c:f>
              <c:numCache>
                <c:formatCode>General</c:formatCode>
                <c:ptCount val="3"/>
                <c:pt idx="0">
                  <c:v>3.0283447903571696</c:v>
                </c:pt>
                <c:pt idx="1">
                  <c:v>3.0247442466837029</c:v>
                </c:pt>
                <c:pt idx="2">
                  <c:v>2.9704547588227159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743-4514-8067-F44F135491BE}"/>
            </c:ext>
          </c:extLst>
        </c:ser>
        <c:ser>
          <c:idx val="2"/>
          <c:order val="2"/>
          <c:tx>
            <c:strRef>
              <c:f>SPEAK12!$H$48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SPEAK12!$I$48:$K$48</c:f>
              <c:numCache>
                <c:formatCode>General</c:formatCode>
                <c:ptCount val="3"/>
                <c:pt idx="0">
                  <c:v>2.0359110554634485</c:v>
                </c:pt>
                <c:pt idx="1">
                  <c:v>2.9935789611651833</c:v>
                </c:pt>
                <c:pt idx="2">
                  <c:v>1.9751861868353335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743-4514-8067-F44F135491BE}"/>
            </c:ext>
          </c:extLst>
        </c:ser>
        <c:ser>
          <c:idx val="3"/>
          <c:order val="3"/>
          <c:tx>
            <c:strRef>
              <c:f>SPEAK12!$H$49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B7A"/>
              </a:solidFill>
              <a:ln w="9525">
                <a:solidFill>
                  <a:srgbClr val="FFEB7A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SPEAK12!$I$49:$K$49</c:f>
              <c:numCache>
                <c:formatCode>General</c:formatCode>
                <c:ptCount val="3"/>
                <c:pt idx="0">
                  <c:v>2.7621225055125316</c:v>
                </c:pt>
                <c:pt idx="1">
                  <c:v>2.9886712491484322</c:v>
                </c:pt>
                <c:pt idx="2">
                  <c:v>2.018540973747005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743-4514-8067-F44F135491BE}"/>
            </c:ext>
          </c:extLst>
        </c:ser>
        <c:ser>
          <c:idx val="4"/>
          <c:order val="4"/>
          <c:tx>
            <c:strRef>
              <c:f>SPEAK12!$H$50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SPEAK12!$I$50:$K$50</c:f>
              <c:numCache>
                <c:formatCode>General</c:formatCode>
                <c:ptCount val="3"/>
                <c:pt idx="0">
                  <c:v>3.2236622306924376</c:v>
                </c:pt>
                <c:pt idx="1">
                  <c:v>2.9947348380642902</c:v>
                </c:pt>
                <c:pt idx="2">
                  <c:v>1.9537075436138303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743-4514-8067-F44F135491BE}"/>
            </c:ext>
          </c:extLst>
        </c:ser>
        <c:ser>
          <c:idx val="5"/>
          <c:order val="5"/>
          <c:tx>
            <c:strRef>
              <c:f>SPEAK12!$H$51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83D"/>
              </a:solidFill>
              <a:ln w="9525">
                <a:solidFill>
                  <a:srgbClr val="FFD83D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SPEAK12!$I$51:$K$51</c:f>
              <c:numCache>
                <c:formatCode>General</c:formatCode>
                <c:ptCount val="3"/>
                <c:pt idx="0">
                  <c:v>2.0978408855798039</c:v>
                </c:pt>
                <c:pt idx="1">
                  <c:v>1.980474877318406</c:v>
                </c:pt>
                <c:pt idx="2">
                  <c:v>2.0080913552379451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743-4514-8067-F44F135491BE}"/>
            </c:ext>
          </c:extLst>
        </c:ser>
        <c:ser>
          <c:idx val="6"/>
          <c:order val="6"/>
          <c:tx>
            <c:strRef>
              <c:f>SPEAK12!$H$52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SPEAK12!$I$52:$K$52</c:f>
              <c:numCache>
                <c:formatCode>General</c:formatCode>
                <c:ptCount val="3"/>
                <c:pt idx="0">
                  <c:v>2.9485849730219855</c:v>
                </c:pt>
                <c:pt idx="1">
                  <c:v>3.0013637145427725</c:v>
                </c:pt>
                <c:pt idx="2">
                  <c:v>3.0394381894728917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743-4514-8067-F44F135491BE}"/>
            </c:ext>
          </c:extLst>
        </c:ser>
        <c:ser>
          <c:idx val="7"/>
          <c:order val="7"/>
          <c:tx>
            <c:strRef>
              <c:f>SPEAK12!$H$53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72C"/>
              </a:solidFill>
              <a:ln w="9525">
                <a:solidFill>
                  <a:srgbClr val="FFC72C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SPEAK12!$I$53:$K$53</c:f>
              <c:numCache>
                <c:formatCode>General</c:formatCode>
                <c:ptCount val="3"/>
                <c:pt idx="0">
                  <c:v>2.1062132399849918</c:v>
                </c:pt>
                <c:pt idx="1">
                  <c:v>1.9769750854694512</c:v>
                </c:pt>
                <c:pt idx="2">
                  <c:v>2.9672075172162895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743-4514-8067-F44F135491BE}"/>
            </c:ext>
          </c:extLst>
        </c:ser>
        <c:ser>
          <c:idx val="8"/>
          <c:order val="8"/>
          <c:tx>
            <c:strRef>
              <c:f>SPEAK12!$H$54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chemeClr val="bg2">
                  <a:lumMod val="1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10000"/>
                </a:schemeClr>
              </a:solidFill>
              <a:ln w="9525">
                <a:solidFill>
                  <a:schemeClr val="bg2">
                    <a:lumMod val="10000"/>
                  </a:schemeClr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SPEAK12!$I$54:$K$54</c:f>
              <c:numCache>
                <c:formatCode>General</c:formatCode>
                <c:ptCount val="3"/>
                <c:pt idx="0">
                  <c:v>2.7717417372962858</c:v>
                </c:pt>
                <c:pt idx="1">
                  <c:v>3.0097335865065902</c:v>
                </c:pt>
                <c:pt idx="2">
                  <c:v>3.0448704775560587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743-4514-8067-F44F135491BE}"/>
            </c:ext>
          </c:extLst>
        </c:ser>
        <c:ser>
          <c:idx val="9"/>
          <c:order val="9"/>
          <c:tx>
            <c:strRef>
              <c:f>SPEAK12!$H$55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9F00"/>
              </a:solidFill>
              <a:ln w="9525">
                <a:solidFill>
                  <a:srgbClr val="CC9F00"/>
                </a:solidFill>
              </a:ln>
              <a:effectLst/>
            </c:spPr>
          </c:marker>
          <c:cat>
            <c:strRef>
              <c:f>SPEAK12!$I$45:$K$45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SPEAK12!$I$55:$K$55</c:f>
              <c:numCache>
                <c:formatCode>General</c:formatCode>
                <c:ptCount val="3"/>
                <c:pt idx="0">
                  <c:v>2.0665401049001626</c:v>
                </c:pt>
                <c:pt idx="1">
                  <c:v>1.9807989194621964</c:v>
                </c:pt>
                <c:pt idx="2">
                  <c:v>3.0231351938972164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743-4514-8067-F44F135491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6835104"/>
        <c:axId val="1586820704"/>
      </c:lineChart>
      <c:catAx>
        <c:axId val="158683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90000"/>
                <a:lumOff val="10000"/>
                <a:alpha val="91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20704"/>
        <c:crosses val="autoZero"/>
        <c:auto val="1"/>
        <c:lblAlgn val="ctr"/>
        <c:lblOffset val="100"/>
        <c:noMultiLvlLbl val="0"/>
      </c:catAx>
      <c:valAx>
        <c:axId val="15868207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35104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tx1"/>
                </a:solidFill>
              </a:rPr>
              <a:t>When toddlers learn multiple languages at home, it will slow down their learning in all other subjects at school.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024924104432302"/>
          <c:y val="0.21750962005757501"/>
          <c:w val="0.69866863995142681"/>
          <c:h val="0.58711224335529399"/>
        </c:manualLayout>
      </c:layout>
      <c:lineChart>
        <c:grouping val="standard"/>
        <c:varyColors val="0"/>
        <c:ser>
          <c:idx val="0"/>
          <c:order val="0"/>
          <c:tx>
            <c:strRef>
              <c:f>SPEAK12!$H$31</c:f>
              <c:strCache>
                <c:ptCount val="1"/>
                <c:pt idx="0">
                  <c:v>Child 1 - Mono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>
                <a:outerShdw blurRad="50800" dist="50800" dir="5400000" algn="ctr" rotWithShape="0">
                  <a:schemeClr val="bg1">
                    <a:lumMod val="95000"/>
                  </a:schemeClr>
                </a:outerShdw>
              </a:effectLst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SPEAK12!$I$31:$K$31</c:f>
              <c:numCache>
                <c:formatCode>General</c:formatCode>
                <c:ptCount val="3"/>
                <c:pt idx="0">
                  <c:v>2.1169232470965218</c:v>
                </c:pt>
                <c:pt idx="1">
                  <c:v>2.9905386996398056</c:v>
                </c:pt>
                <c:pt idx="2">
                  <c:v>3.0060757402593099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36-43F2-80B3-680D46D87E53}"/>
            </c:ext>
          </c:extLst>
        </c:ser>
        <c:ser>
          <c:idx val="1"/>
          <c:order val="1"/>
          <c:tx>
            <c:strRef>
              <c:f>SPEAK12!$H$32</c:f>
              <c:strCache>
                <c:ptCount val="1"/>
                <c:pt idx="0">
                  <c:v>Child 1 - Multi</c:v>
                </c:pt>
              </c:strCache>
            </c:strRef>
          </c:tx>
          <c:spPr>
            <a:ln w="28575" cap="rnd">
              <a:solidFill>
                <a:srgbClr val="FFF8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F8C4"/>
              </a:solidFill>
              <a:ln w="9525">
                <a:solidFill>
                  <a:srgbClr val="FFF8C4"/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SPEAK12!$I$32:$K$32</c:f>
              <c:numCache>
                <c:formatCode>General</c:formatCode>
                <c:ptCount val="3"/>
                <c:pt idx="0">
                  <c:v>3.1649938263509645</c:v>
                </c:pt>
                <c:pt idx="1">
                  <c:v>3.0008562307493492</c:v>
                </c:pt>
                <c:pt idx="2">
                  <c:v>2.9871705720764501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F36-43F2-80B3-680D46D87E53}"/>
            </c:ext>
          </c:extLst>
        </c:ser>
        <c:ser>
          <c:idx val="2"/>
          <c:order val="2"/>
          <c:tx>
            <c:strRef>
              <c:f>SPEAK12!$H$33</c:f>
              <c:strCache>
                <c:ptCount val="1"/>
                <c:pt idx="0">
                  <c:v>Child 2 - Mono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SPEAK12!$I$33:$K$33</c:f>
              <c:numCache>
                <c:formatCode>General</c:formatCode>
                <c:ptCount val="3"/>
                <c:pt idx="0">
                  <c:v>1.9756959742974987</c:v>
                </c:pt>
                <c:pt idx="1">
                  <c:v>3.0299761064703561</c:v>
                </c:pt>
                <c:pt idx="2">
                  <c:v>2.0397275034099587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36-43F2-80B3-680D46D87E53}"/>
            </c:ext>
          </c:extLst>
        </c:ser>
        <c:ser>
          <c:idx val="3"/>
          <c:order val="3"/>
          <c:tx>
            <c:strRef>
              <c:f>SPEAK12!$H$34</c:f>
              <c:strCache>
                <c:ptCount val="1"/>
                <c:pt idx="0">
                  <c:v>Child 2 - Multi</c:v>
                </c:pt>
              </c:strCache>
            </c:strRef>
          </c:tx>
          <c:spPr>
            <a:ln w="28575" cap="rnd">
              <a:solidFill>
                <a:srgbClr val="FFEB7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B7A"/>
              </a:solidFill>
              <a:ln w="9525">
                <a:solidFill>
                  <a:srgbClr val="FFEB7A"/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SPEAK12!$I$34:$K$34</c:f>
              <c:numCache>
                <c:formatCode>General</c:formatCode>
                <c:ptCount val="3"/>
                <c:pt idx="0">
                  <c:v>1.8220349653846875</c:v>
                </c:pt>
                <c:pt idx="1">
                  <c:v>2.0235943371153322</c:v>
                </c:pt>
                <c:pt idx="2">
                  <c:v>2.995984668807846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F36-43F2-80B3-680D46D87E53}"/>
            </c:ext>
          </c:extLst>
        </c:ser>
        <c:ser>
          <c:idx val="4"/>
          <c:order val="4"/>
          <c:tx>
            <c:strRef>
              <c:f>SPEAK12!$H$35</c:f>
              <c:strCache>
                <c:ptCount val="1"/>
                <c:pt idx="0">
                  <c:v>Child 3 - Mono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SPEAK12!$I$35:$K$35</c:f>
              <c:numCache>
                <c:formatCode>General</c:formatCode>
                <c:ptCount val="3"/>
                <c:pt idx="0">
                  <c:v>3.0321836782873266</c:v>
                </c:pt>
                <c:pt idx="1">
                  <c:v>2.9747953482693159</c:v>
                </c:pt>
                <c:pt idx="2">
                  <c:v>3.0285375184078007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F36-43F2-80B3-680D46D87E53}"/>
            </c:ext>
          </c:extLst>
        </c:ser>
        <c:ser>
          <c:idx val="5"/>
          <c:order val="5"/>
          <c:tx>
            <c:strRef>
              <c:f>SPEAK12!$H$36</c:f>
              <c:strCache>
                <c:ptCount val="1"/>
                <c:pt idx="0">
                  <c:v>Child 3 - Multi</c:v>
                </c:pt>
              </c:strCache>
            </c:strRef>
          </c:tx>
          <c:spPr>
            <a:ln w="28575" cap="rnd">
              <a:solidFill>
                <a:srgbClr val="FFD83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83D"/>
              </a:solidFill>
              <a:ln w="9525">
                <a:solidFill>
                  <a:srgbClr val="FFD83D"/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SPEAK12!$I$36:$K$36</c:f>
              <c:numCache>
                <c:formatCode>General</c:formatCode>
                <c:ptCount val="3"/>
                <c:pt idx="0">
                  <c:v>2.952378153928628</c:v>
                </c:pt>
                <c:pt idx="1">
                  <c:v>2.0003136482826402</c:v>
                </c:pt>
                <c:pt idx="2">
                  <c:v>2.0111882760987858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F36-43F2-80B3-680D46D87E53}"/>
            </c:ext>
          </c:extLst>
        </c:ser>
        <c:ser>
          <c:idx val="6"/>
          <c:order val="6"/>
          <c:tx>
            <c:strRef>
              <c:f>SPEAK12!$H$37</c:f>
              <c:strCache>
                <c:ptCount val="1"/>
                <c:pt idx="0">
                  <c:v>Child 4 - Mono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SPEAK12!$I$37:$K$37</c:f>
              <c:numCache>
                <c:formatCode>General</c:formatCode>
                <c:ptCount val="3"/>
                <c:pt idx="0">
                  <c:v>3.1423923939993648</c:v>
                </c:pt>
                <c:pt idx="1">
                  <c:v>2.9796276057498883</c:v>
                </c:pt>
                <c:pt idx="2">
                  <c:v>3.0235863826733951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F36-43F2-80B3-680D46D87E53}"/>
            </c:ext>
          </c:extLst>
        </c:ser>
        <c:ser>
          <c:idx val="7"/>
          <c:order val="7"/>
          <c:tx>
            <c:strRef>
              <c:f>SPEAK12!$H$38</c:f>
              <c:strCache>
                <c:ptCount val="1"/>
                <c:pt idx="0">
                  <c:v>Child 4 - Multi</c:v>
                </c:pt>
              </c:strCache>
            </c:strRef>
          </c:tx>
          <c:spPr>
            <a:ln w="28575" cap="rnd">
              <a:solidFill>
                <a:srgbClr val="FFC72C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72C"/>
              </a:solidFill>
              <a:ln w="9525">
                <a:solidFill>
                  <a:srgbClr val="FFC72C"/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SPEAK12!$I$38:$K$38</c:f>
              <c:numCache>
                <c:formatCode>General</c:formatCode>
                <c:ptCount val="3"/>
                <c:pt idx="0">
                  <c:v>3.0368020282403041</c:v>
                </c:pt>
                <c:pt idx="1">
                  <c:v>2.9510378710494898</c:v>
                </c:pt>
                <c:pt idx="2">
                  <c:v>3.0430605598520937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F36-43F2-80B3-680D46D87E53}"/>
            </c:ext>
          </c:extLst>
        </c:ser>
        <c:ser>
          <c:idx val="8"/>
          <c:order val="8"/>
          <c:tx>
            <c:strRef>
              <c:f>SPEAK12!$H$39</c:f>
              <c:strCache>
                <c:ptCount val="1"/>
                <c:pt idx="0">
                  <c:v>Child 5 - Mono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10000"/>
                </a:schemeClr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SPEAK12!$I$39:$K$39</c:f>
              <c:numCache>
                <c:formatCode>General</c:formatCode>
                <c:ptCount val="3"/>
                <c:pt idx="0">
                  <c:v>1.9286723497332214</c:v>
                </c:pt>
                <c:pt idx="1">
                  <c:v>2.9842444520628351</c:v>
                </c:pt>
                <c:pt idx="2">
                  <c:v>2.9766418643188644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F36-43F2-80B3-680D46D87E53}"/>
            </c:ext>
          </c:extLst>
        </c:ser>
        <c:ser>
          <c:idx val="9"/>
          <c:order val="9"/>
          <c:tx>
            <c:strRef>
              <c:f>SPEAK12!$H$40</c:f>
              <c:strCache>
                <c:ptCount val="1"/>
                <c:pt idx="0">
                  <c:v>Child 5 - Multi</c:v>
                </c:pt>
              </c:strCache>
            </c:strRef>
          </c:tx>
          <c:spPr>
            <a:ln w="28575" cap="rnd">
              <a:solidFill>
                <a:srgbClr val="CC9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C9F00"/>
              </a:solidFill>
              <a:ln w="9525">
                <a:solidFill>
                  <a:srgbClr val="CC9F00"/>
                </a:solidFill>
              </a:ln>
              <a:effectLst/>
            </c:spPr>
          </c:marker>
          <c:cat>
            <c:strRef>
              <c:f>SPEAK12!$I$30:$K$30</c:f>
              <c:strCache>
                <c:ptCount val="3"/>
                <c:pt idx="0">
                  <c:v>NICU</c:v>
                </c:pt>
                <c:pt idx="1">
                  <c:v>6 months CA</c:v>
                </c:pt>
                <c:pt idx="2">
                  <c:v>12 months CA</c:v>
                </c:pt>
              </c:strCache>
            </c:strRef>
          </c:cat>
          <c:val>
            <c:numRef>
              <c:f>SPEAK12!$I$40:$K$40</c:f>
              <c:numCache>
                <c:formatCode>General</c:formatCode>
                <c:ptCount val="3"/>
                <c:pt idx="0">
                  <c:v>3.2493558840556895</c:v>
                </c:pt>
                <c:pt idx="1">
                  <c:v>2.037571478843645</c:v>
                </c:pt>
                <c:pt idx="2">
                  <c:v>2.9656599990169772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F36-43F2-80B3-680D46D87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6835104"/>
        <c:axId val="1586820704"/>
      </c:lineChart>
      <c:catAx>
        <c:axId val="158683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90000"/>
                <a:lumOff val="10000"/>
                <a:alpha val="91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20704"/>
        <c:crosses val="autoZero"/>
        <c:auto val="1"/>
        <c:lblAlgn val="ctr"/>
        <c:lblOffset val="5"/>
        <c:noMultiLvlLbl val="0"/>
      </c:catAx>
      <c:valAx>
        <c:axId val="15868207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6835104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0.01635</cdr:x>
      <cdr:y>0.63329</cdr:y>
    </cdr:from>
    <cdr:to>
      <cdr:x>0.20155</cdr:x>
      <cdr:y>0.81019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675AC74-5170-6FA0-A494-01B988CE84A5}"/>
            </a:ext>
          </a:extLst>
        </cdr:cNvPr>
        <cdr:cNvSpPr txBox="1"/>
      </cdr:nvSpPr>
      <cdr:spPr>
        <a:xfrm xmlns:a="http://schemas.openxmlformats.org/drawingml/2006/main" rot="5400000">
          <a:off x="398797" y="2530772"/>
          <a:ext cx="785138" cy="13451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  <cdr:relSizeAnchor xmlns:cdr="http://schemas.openxmlformats.org/drawingml/2006/chartDrawing">
    <cdr:from>
      <cdr:x>0.01137</cdr:x>
      <cdr:y>0.45821</cdr:y>
    </cdr:from>
    <cdr:to>
      <cdr:x>0.19885</cdr:x>
      <cdr:y>0.56766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8A53A8A2-5C06-0C49-8A80-F9ACE88FA32B}"/>
            </a:ext>
          </a:extLst>
        </cdr:cNvPr>
        <cdr:cNvSpPr txBox="1"/>
      </cdr:nvSpPr>
      <cdr:spPr>
        <a:xfrm xmlns:a="http://schemas.openxmlformats.org/drawingml/2006/main" rot="5400000">
          <a:off x="520567" y="1595750"/>
          <a:ext cx="485781" cy="13616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0.00263</cdr:x>
      <cdr:y>0.28456</cdr:y>
    </cdr:from>
    <cdr:to>
      <cdr:x>0.20759</cdr:x>
      <cdr:y>0.43026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7F3A416-4282-A537-273E-24FD2F08790C}"/>
            </a:ext>
          </a:extLst>
        </cdr:cNvPr>
        <cdr:cNvSpPr txBox="1"/>
      </cdr:nvSpPr>
      <cdr:spPr>
        <a:xfrm xmlns:a="http://schemas.openxmlformats.org/drawingml/2006/main" rot="5400000">
          <a:off x="440121" y="841968"/>
          <a:ext cx="646672" cy="1488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0.01617</cdr:x>
      <cdr:y>0.80235</cdr:y>
    </cdr:from>
    <cdr:to>
      <cdr:x>0.19575</cdr:x>
      <cdr:y>0.94805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3F8406-2848-FAB6-70FA-5214F8F96ECB}"/>
            </a:ext>
          </a:extLst>
        </cdr:cNvPr>
        <cdr:cNvSpPr txBox="1"/>
      </cdr:nvSpPr>
      <cdr:spPr>
        <a:xfrm xmlns:a="http://schemas.openxmlformats.org/drawingml/2006/main" rot="5400000">
          <a:off x="446302" y="3232280"/>
          <a:ext cx="646672" cy="13043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0.61558</cdr:y>
    </cdr:from>
    <cdr:to>
      <cdr:x>0.18646</cdr:x>
      <cdr:y>0.80377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675AC74-5170-6FA0-A494-01B988CE84A5}"/>
            </a:ext>
          </a:extLst>
        </cdr:cNvPr>
        <cdr:cNvSpPr txBox="1"/>
      </cdr:nvSpPr>
      <cdr:spPr>
        <a:xfrm xmlns:a="http://schemas.openxmlformats.org/drawingml/2006/main" rot="5400000">
          <a:off x="-29659447" y="2535591"/>
          <a:ext cx="835259" cy="1228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  <cdr:relSizeAnchor xmlns:cdr="http://schemas.openxmlformats.org/drawingml/2006/chartDrawing">
    <cdr:from>
      <cdr:x>0</cdr:x>
      <cdr:y>0.45218</cdr:y>
    </cdr:from>
    <cdr:to>
      <cdr:x>0.15491</cdr:x>
      <cdr:y>0.56163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8A53A8A2-5C06-0C49-8A80-F9ACE88FA32B}"/>
            </a:ext>
          </a:extLst>
        </cdr:cNvPr>
        <cdr:cNvSpPr txBox="1"/>
      </cdr:nvSpPr>
      <cdr:spPr>
        <a:xfrm xmlns:a="http://schemas.openxmlformats.org/drawingml/2006/main" rot="5400000">
          <a:off x="-29588643" y="1739552"/>
          <a:ext cx="485781" cy="10205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</cdr:x>
      <cdr:y>0.28243</cdr:y>
    </cdr:from>
    <cdr:to>
      <cdr:x>0.15768</cdr:x>
      <cdr:y>0.42813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7F3A416-4282-A537-273E-24FD2F08790C}"/>
            </a:ext>
          </a:extLst>
        </cdr:cNvPr>
        <cdr:cNvSpPr txBox="1"/>
      </cdr:nvSpPr>
      <cdr:spPr>
        <a:xfrm xmlns:a="http://schemas.openxmlformats.org/drawingml/2006/main" rot="5400000">
          <a:off x="-29678000" y="1057482"/>
          <a:ext cx="646672" cy="1038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</cdr:x>
      <cdr:y>0.76052</cdr:y>
    </cdr:from>
    <cdr:to>
      <cdr:x>0.17622</cdr:x>
      <cdr:y>0.90622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3F8406-2848-FAB6-70FA-5214F8F96ECB}"/>
            </a:ext>
          </a:extLst>
        </cdr:cNvPr>
        <cdr:cNvSpPr txBox="1"/>
      </cdr:nvSpPr>
      <cdr:spPr>
        <a:xfrm xmlns:a="http://schemas.openxmlformats.org/drawingml/2006/main" rot="5400000">
          <a:off x="-29598873" y="3118338"/>
          <a:ext cx="646672" cy="1160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0.57135</cdr:y>
    </cdr:from>
    <cdr:to>
      <cdr:x>0.15209</cdr:x>
      <cdr:y>0.75378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675AC74-5170-6FA0-A494-01B988CE84A5}"/>
            </a:ext>
          </a:extLst>
        </cdr:cNvPr>
        <cdr:cNvSpPr txBox="1"/>
      </cdr:nvSpPr>
      <cdr:spPr>
        <a:xfrm xmlns:a="http://schemas.openxmlformats.org/drawingml/2006/main" rot="5400000">
          <a:off x="147523" y="2388355"/>
          <a:ext cx="809676" cy="11047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  <cdr:relSizeAnchor xmlns:cdr="http://schemas.openxmlformats.org/drawingml/2006/chartDrawing">
    <cdr:from>
      <cdr:x>0.0131</cdr:x>
      <cdr:y>0.42636</cdr:y>
    </cdr:from>
    <cdr:to>
      <cdr:x>0.15731</cdr:x>
      <cdr:y>0.53581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8A53A8A2-5C06-0C49-8A80-F9ACE88FA32B}"/>
            </a:ext>
          </a:extLst>
        </cdr:cNvPr>
        <cdr:cNvSpPr txBox="1"/>
      </cdr:nvSpPr>
      <cdr:spPr>
        <a:xfrm xmlns:a="http://schemas.openxmlformats.org/drawingml/2006/main" rot="5400000">
          <a:off x="274401" y="1661830"/>
          <a:ext cx="476810" cy="867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0.00659</cdr:x>
      <cdr:y>0.26862</cdr:y>
    </cdr:from>
    <cdr:to>
      <cdr:x>0.15099</cdr:x>
      <cdr:y>0.41432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7F3A416-4282-A537-273E-24FD2F08790C}"/>
            </a:ext>
          </a:extLst>
        </cdr:cNvPr>
        <cdr:cNvSpPr txBox="1"/>
      </cdr:nvSpPr>
      <cdr:spPr>
        <a:xfrm xmlns:a="http://schemas.openxmlformats.org/drawingml/2006/main" rot="5400000">
          <a:off x="380394" y="399752"/>
          <a:ext cx="396893" cy="10608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0.0049</cdr:x>
      <cdr:y>0.70213</cdr:y>
    </cdr:from>
    <cdr:to>
      <cdr:x>0.15692</cdr:x>
      <cdr:y>0.80153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3F8406-2848-FAB6-70FA-5214F8F96ECB}"/>
            </a:ext>
          </a:extLst>
        </cdr:cNvPr>
        <cdr:cNvSpPr txBox="1"/>
      </cdr:nvSpPr>
      <cdr:spPr>
        <a:xfrm xmlns:a="http://schemas.openxmlformats.org/drawingml/2006/main" rot="5400000">
          <a:off x="367078" y="2784825"/>
          <a:ext cx="441170" cy="11041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0.57193</cdr:y>
    </cdr:from>
    <cdr:to>
      <cdr:x>0.17944</cdr:x>
      <cdr:y>0.74895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8675AC74-5170-6FA0-A494-01B988CE84A5}"/>
            </a:ext>
          </a:extLst>
        </cdr:cNvPr>
        <cdr:cNvSpPr txBox="1"/>
      </cdr:nvSpPr>
      <cdr:spPr>
        <a:xfrm xmlns:a="http://schemas.openxmlformats.org/drawingml/2006/main" rot="5400000">
          <a:off x="-29662888" y="2340203"/>
          <a:ext cx="785695" cy="11821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  <cdr:relSizeAnchor xmlns:cdr="http://schemas.openxmlformats.org/drawingml/2006/chartDrawing">
    <cdr:from>
      <cdr:x>0</cdr:x>
      <cdr:y>0.42225</cdr:y>
    </cdr:from>
    <cdr:to>
      <cdr:x>0.16318</cdr:x>
      <cdr:y>0.5317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8A53A8A2-5C06-0C49-8A80-F9ACE88FA32B}"/>
            </a:ext>
          </a:extLst>
        </cdr:cNvPr>
        <cdr:cNvSpPr txBox="1"/>
      </cdr:nvSpPr>
      <cdr:spPr>
        <a:xfrm xmlns:a="http://schemas.openxmlformats.org/drawingml/2006/main" rot="5400000">
          <a:off x="294632" y="1579457"/>
          <a:ext cx="485781" cy="1075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Probably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</cdr:x>
      <cdr:y>0.27668</cdr:y>
    </cdr:from>
    <cdr:to>
      <cdr:x>0.18934</cdr:x>
      <cdr:y>0.42238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17F3A416-4282-A537-273E-24FD2F08790C}"/>
            </a:ext>
          </a:extLst>
        </cdr:cNvPr>
        <cdr:cNvSpPr txBox="1"/>
      </cdr:nvSpPr>
      <cdr:spPr>
        <a:xfrm xmlns:a="http://schemas.openxmlformats.org/drawingml/2006/main" rot="5400000">
          <a:off x="-29555668" y="927669"/>
          <a:ext cx="646672" cy="12473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Not True</a:t>
          </a:r>
        </a:p>
      </cdr:txBody>
    </cdr:sp>
  </cdr:relSizeAnchor>
  <cdr:relSizeAnchor xmlns:cdr="http://schemas.openxmlformats.org/drawingml/2006/chartDrawing">
    <cdr:from>
      <cdr:x>0</cdr:x>
      <cdr:y>0.70798</cdr:y>
    </cdr:from>
    <cdr:to>
      <cdr:x>0.17536</cdr:x>
      <cdr:y>0.85368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3F8406-2848-FAB6-70FA-5214F8F96ECB}"/>
            </a:ext>
          </a:extLst>
        </cdr:cNvPr>
        <cdr:cNvSpPr txBox="1"/>
      </cdr:nvSpPr>
      <cdr:spPr>
        <a:xfrm xmlns:a="http://schemas.openxmlformats.org/drawingml/2006/main" rot="5400000">
          <a:off x="-29611929" y="2887994"/>
          <a:ext cx="646672" cy="11552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kern="1200" dirty="0"/>
            <a:t>Definitely</a:t>
          </a:r>
        </a:p>
        <a:p xmlns:a="http://schemas.openxmlformats.org/drawingml/2006/main">
          <a:pPr algn="ctr"/>
          <a:r>
            <a:rPr lang="en-US" sz="1800" kern="1200" dirty="0"/>
            <a:t>True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3/28/2025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3/28/2025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31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627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2993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25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656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59873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3186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6500" algn="l" defTabSz="368662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C40DC-9801-19B1-566A-189FF2585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4F680-C54C-8FD9-5F4C-03020F44A4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83082-3E01-6ACC-0417-2CDC44167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None/>
              <a:defRPr/>
            </a:pPr>
            <a:endParaRPr lang="en-US" sz="18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32F5C-FA0E-6388-2F18-36B3B4C6F2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115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EF9FD4DC-6D1E-6F4D-BCB4-7D5D013189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3332" y="2847985"/>
            <a:ext cx="38727020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000" b="0"/>
            </a:lvl1pPr>
          </a:lstStyle>
          <a:p>
            <a:pPr lvl="0"/>
            <a:r>
              <a:rPr lang="en-US" dirty="0"/>
              <a:t>Academic Research Poster Template (48 x 36 inches)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01D15369-934C-AA47-8A68-44FE1D41EB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93331" y="4217250"/>
            <a:ext cx="38727019" cy="7205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4000" b="0"/>
            </a:lvl1pPr>
          </a:lstStyle>
          <a:p>
            <a:pPr lvl="0"/>
            <a:r>
              <a:rPr lang="en-US" dirty="0"/>
              <a:t>Your name and the name of the people who contributed to this presentation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BAE5435-96FF-144D-925A-41F517E71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3331" y="1437368"/>
            <a:ext cx="38727019" cy="1410618"/>
          </a:xfrm>
          <a:prstGeom prst="rect">
            <a:avLst/>
          </a:prstGeom>
        </p:spPr>
        <p:txBody>
          <a:bodyPr/>
          <a:lstStyle>
            <a:lvl1pPr>
              <a:defRPr sz="9600">
                <a:latin typeface="+mj-lt"/>
              </a:defRPr>
            </a:lvl1pPr>
          </a:lstStyle>
          <a:p>
            <a:pPr lvl="0"/>
            <a:r>
              <a:rPr lang="en-US" dirty="0"/>
              <a:t>ACADEMIC RESEARCH POSTER TEMPLATE</a:t>
            </a:r>
          </a:p>
        </p:txBody>
      </p:sp>
      <p:sp>
        <p:nvSpPr>
          <p:cNvPr id="32" name="Picture Placeholder 297">
            <a:extLst>
              <a:ext uri="{FF2B5EF4-FFF2-40B4-BE49-F238E27FC236}">
                <a16:creationId xmlns:a16="http://schemas.microsoft.com/office/drawing/2014/main" id="{24905A2D-18D8-5445-982D-34141A3D966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658419" y="23142121"/>
            <a:ext cx="10872248" cy="51296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anchor="ctr" anchorCtr="0"/>
          <a:lstStyle>
            <a:lvl1pPr algn="ctr">
              <a:buNone/>
              <a:defRPr sz="3600"/>
            </a:lvl1pPr>
          </a:lstStyle>
          <a:p>
            <a:r>
              <a:rPr lang="en-US" dirty="0"/>
              <a:t>Photo placeholder</a:t>
            </a:r>
          </a:p>
        </p:txBody>
      </p:sp>
    </p:spTree>
    <p:extLst>
      <p:ext uri="{BB962C8B-B14F-4D97-AF65-F5344CB8AC3E}">
        <p14:creationId xmlns:p14="http://schemas.microsoft.com/office/powerpoint/2010/main" val="37408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28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6">
            <a:extLst>
              <a:ext uri="{FF2B5EF4-FFF2-40B4-BE49-F238E27FC236}">
                <a16:creationId xmlns:a16="http://schemas.microsoft.com/office/drawing/2014/main" id="{56301810-3BAC-024F-9AA5-6C873855D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3891200" cy="553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C8B539FA-8886-6E44-8F11-70815B6AF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1775400"/>
            <a:ext cx="438912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822960" indent="-822960" algn="l" defTabSz="3291840" rtl="0" eaLnBrk="1" latinLnBrk="0" hangingPunct="1">
        <a:lnSpc>
          <a:spcPct val="100000"/>
        </a:lnSpc>
        <a:spcBef>
          <a:spcPts val="3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Roboto" panose="02000000000000000000" pitchFamily="2" charset="0"/>
          <a:cs typeface="Arial" panose="020B0604020202020204" pitchFamily="34" charset="0"/>
        </a:defRPr>
      </a:lvl1pPr>
      <a:lvl2pPr marL="2468880" indent="-822960" algn="l" defTabSz="3291840" rtl="0" eaLnBrk="1" latinLnBrk="0" hangingPunct="1">
        <a:lnSpc>
          <a:spcPct val="100000"/>
        </a:lnSpc>
        <a:spcBef>
          <a:spcPts val="1800"/>
        </a:spcBef>
        <a:buFont typeface="Roboto" panose="02000000000000000000" pitchFamily="2" charset="0"/>
        <a:buChar char="–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411480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576072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‒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7406640" indent="-822960" algn="l" defTabSz="329184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image" Target="../media/image3.png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11" Type="http://schemas.openxmlformats.org/officeDocument/2006/relationships/image" Target="../media/image1.png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494C0-0E6D-6E6C-D04E-BEA5DD897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2AF60CD-EEA8-8A8B-3A9B-AFA515B56530}"/>
              </a:ext>
            </a:extLst>
          </p:cNvPr>
          <p:cNvSpPr/>
          <p:nvPr/>
        </p:nvSpPr>
        <p:spPr>
          <a:xfrm>
            <a:off x="446997" y="11949983"/>
            <a:ext cx="8870388" cy="2868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 err="1">
              <a:solidFill>
                <a:schemeClr val="tx1"/>
              </a:solidFill>
            </a:endParaRPr>
          </a:p>
        </p:txBody>
      </p:sp>
      <p:cxnSp>
        <p:nvCxnSpPr>
          <p:cNvPr id="67" name="Horizontal Section Divider" descr="Horizontal Divider">
            <a:extLst>
              <a:ext uri="{FF2B5EF4-FFF2-40B4-BE49-F238E27FC236}">
                <a16:creationId xmlns:a16="http://schemas.microsoft.com/office/drawing/2014/main" id="{3C006EB9-B5EB-106D-00EF-7F85B5F4EA3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 bwMode="auto">
          <a:xfrm>
            <a:off x="9576686" y="5882794"/>
            <a:ext cx="0" cy="25482767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Horizontal Section Divider" descr="Horizontal Divider">
            <a:extLst>
              <a:ext uri="{FF2B5EF4-FFF2-40B4-BE49-F238E27FC236}">
                <a16:creationId xmlns:a16="http://schemas.microsoft.com/office/drawing/2014/main" id="{B31C61A1-2C44-0AFF-9FAA-C87B4B200083}"/>
              </a:ext>
            </a:extLst>
          </p:cNvPr>
          <p:cNvCxnSpPr>
            <a:cxnSpLocks/>
          </p:cNvCxnSpPr>
          <p:nvPr/>
        </p:nvCxnSpPr>
        <p:spPr bwMode="auto">
          <a:xfrm>
            <a:off x="22527915" y="5925584"/>
            <a:ext cx="0" cy="25482767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Horizontal Section Divider" descr="Horizontal Divider">
            <a:extLst>
              <a:ext uri="{FF2B5EF4-FFF2-40B4-BE49-F238E27FC236}">
                <a16:creationId xmlns:a16="http://schemas.microsoft.com/office/drawing/2014/main" id="{456AE99B-AEFE-8D8C-A624-CEAEC3FA1E71}"/>
              </a:ext>
            </a:extLst>
          </p:cNvPr>
          <p:cNvCxnSpPr>
            <a:cxnSpLocks/>
          </p:cNvCxnSpPr>
          <p:nvPr/>
        </p:nvCxnSpPr>
        <p:spPr bwMode="auto">
          <a:xfrm>
            <a:off x="36630959" y="6065719"/>
            <a:ext cx="0" cy="25482767"/>
          </a:xfrm>
          <a:prstGeom prst="line">
            <a:avLst/>
          </a:prstGeom>
          <a:noFill/>
          <a:ln w="254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 Placeholder 14">
            <a:extLst>
              <a:ext uri="{FF2B5EF4-FFF2-40B4-BE49-F238E27FC236}">
                <a16:creationId xmlns:a16="http://schemas.microsoft.com/office/drawing/2014/main" id="{A7AF7B13-C9BD-8CE1-CC97-5C7FB1132141}"/>
              </a:ext>
            </a:extLst>
          </p:cNvPr>
          <p:cNvSpPr txBox="1">
            <a:spLocks/>
          </p:cNvSpPr>
          <p:nvPr/>
        </p:nvSpPr>
        <p:spPr>
          <a:xfrm>
            <a:off x="36610374" y="5602719"/>
            <a:ext cx="7280826" cy="653267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Conclusions</a:t>
            </a:r>
          </a:p>
          <a:p>
            <a:pPr marL="381000" indent="-3810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en-US" sz="2800" dirty="0"/>
              <a:t>No significant differences between mono- and multi-lingual families in:</a:t>
            </a:r>
          </a:p>
          <a:p>
            <a:pPr marL="1143000" indent="-533400">
              <a:spcBef>
                <a:spcPts val="0"/>
              </a:spcBef>
              <a:spcAft>
                <a:spcPts val="1800"/>
              </a:spcAft>
              <a:buAutoNum type="arabicParenBoth"/>
            </a:pPr>
            <a:r>
              <a:rPr lang="en-US" sz="2800" dirty="0"/>
              <a:t>Standardized language measures of infant language development.</a:t>
            </a:r>
          </a:p>
          <a:p>
            <a:pPr marL="1143000" indent="-533400">
              <a:spcBef>
                <a:spcPts val="0"/>
              </a:spcBef>
              <a:spcAft>
                <a:spcPts val="1800"/>
              </a:spcAft>
              <a:buAutoNum type="arabicParenBoth"/>
            </a:pPr>
            <a:r>
              <a:rPr lang="en-US" sz="2800" dirty="0"/>
              <a:t>Number of adult words, conversational turns , or child vocalizations in the home environment.</a:t>
            </a:r>
          </a:p>
          <a:p>
            <a:pPr marL="1143000" indent="-533400">
              <a:spcBef>
                <a:spcPts val="0"/>
              </a:spcBef>
              <a:spcAft>
                <a:spcPts val="1800"/>
              </a:spcAft>
              <a:buAutoNum type="arabicParenBoth"/>
            </a:pPr>
            <a:r>
              <a:rPr lang="en-US" sz="2800" dirty="0"/>
              <a:t>Parental perceptions of effect of multilingualism on child language development.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CDD7885-2233-D9E8-AE95-D0715BE95FE6}"/>
              </a:ext>
            </a:extLst>
          </p:cNvPr>
          <p:cNvSpPr/>
          <p:nvPr/>
        </p:nvSpPr>
        <p:spPr>
          <a:xfrm>
            <a:off x="36731274" y="31199847"/>
            <a:ext cx="7159925" cy="171855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99F9E491-48E9-F81E-5E8F-9F3C111BCD9C}"/>
              </a:ext>
            </a:extLst>
          </p:cNvPr>
          <p:cNvSpPr txBox="1">
            <a:spLocks/>
          </p:cNvSpPr>
          <p:nvPr/>
        </p:nvSpPr>
        <p:spPr>
          <a:xfrm>
            <a:off x="746358" y="5585977"/>
            <a:ext cx="8418238" cy="636400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Introduction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>
                <a:latin typeface="+mn-lt"/>
              </a:rPr>
              <a:t>Infants born preterm (&lt;37 weeks gestational age) have a high risk of language delays, with nearly 40% diagnosed with a language deficit or disorder.</a:t>
            </a:r>
            <a:r>
              <a:rPr lang="en-US" sz="2800" baseline="30000" dirty="0">
                <a:latin typeface="+mn-lt"/>
              </a:rPr>
              <a:t>2</a:t>
            </a:r>
            <a:endParaRPr lang="en-US" sz="2800" dirty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>
                <a:latin typeface="+mn-lt"/>
              </a:rPr>
              <a:t>Infants raised in multilingual environments achieve educational and social outcomes comparable to their monolingual peers.</a:t>
            </a:r>
            <a:r>
              <a:rPr lang="en-US" sz="2800" baseline="30000" dirty="0">
                <a:latin typeface="+mn-lt"/>
              </a:rPr>
              <a:t>3</a:t>
            </a:r>
            <a:endParaRPr lang="en-US" sz="2800" dirty="0">
              <a:latin typeface="+mn-lt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>
                <a:latin typeface="+mn-lt"/>
              </a:rPr>
              <a:t>Many parents and caregivers believe that exposure to multiple languages could hinder their child’s development, which may lead them to limit multilingual exposure.</a:t>
            </a:r>
            <a:r>
              <a:rPr lang="en-US" sz="2800" baseline="30000" dirty="0">
                <a:latin typeface="+mn-lt"/>
              </a:rPr>
              <a:t>4</a:t>
            </a:r>
            <a:endParaRPr lang="en-US" sz="2800" dirty="0">
              <a:latin typeface="+mn-lt"/>
            </a:endParaRPr>
          </a:p>
        </p:txBody>
      </p:sp>
      <p:sp>
        <p:nvSpPr>
          <p:cNvPr id="4" name="Graphic Elements">
            <a:extLst>
              <a:ext uri="{FF2B5EF4-FFF2-40B4-BE49-F238E27FC236}">
                <a16:creationId xmlns:a16="http://schemas.microsoft.com/office/drawing/2014/main" id="{174A10C8-D36C-C069-A30D-161DB0BD4A61}"/>
              </a:ext>
            </a:extLst>
          </p:cNvPr>
          <p:cNvSpPr txBox="1">
            <a:spLocks/>
          </p:cNvSpPr>
          <p:nvPr/>
        </p:nvSpPr>
        <p:spPr>
          <a:xfrm>
            <a:off x="792316" y="12172699"/>
            <a:ext cx="8372280" cy="1272843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The </a:t>
            </a:r>
            <a:r>
              <a:rPr lang="en-US" sz="2800" b="1" dirty="0">
                <a:latin typeface="+mn-lt"/>
                <a:ea typeface="Arial" charset="0"/>
                <a:cs typeface="Arial" charset="0"/>
              </a:rPr>
              <a:t>objective</a:t>
            </a:r>
            <a:r>
              <a:rPr lang="en-US" sz="2800" dirty="0">
                <a:latin typeface="+mn-lt"/>
                <a:ea typeface="Arial" charset="0"/>
                <a:cs typeface="Arial" charset="0"/>
              </a:rPr>
              <a:t> of this study was to examine how parents of children from this at-risk population perceive multilingualism and to explore differences in home language environment and early language skills between monolingual and multilingual children.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95E2D2EB-D1D0-8ABD-0F3F-B01B1C3F749C}"/>
              </a:ext>
            </a:extLst>
          </p:cNvPr>
          <p:cNvSpPr txBox="1">
            <a:spLocks/>
          </p:cNvSpPr>
          <p:nvPr/>
        </p:nvSpPr>
        <p:spPr>
          <a:xfrm>
            <a:off x="661523" y="15093815"/>
            <a:ext cx="8663683" cy="14887930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Methodology</a:t>
            </a:r>
            <a:endParaRPr lang="en-US" b="1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en-US" sz="2800" b="1" dirty="0">
                <a:latin typeface="+mn-lt"/>
                <a:ea typeface="Arial" charset="0"/>
              </a:rPr>
              <a:t>Participants</a:t>
            </a:r>
            <a:r>
              <a:rPr lang="en-US" altLang="en-US" sz="2800" dirty="0">
                <a:latin typeface="+mn-lt"/>
                <a:ea typeface="Arial" charset="0"/>
              </a:rPr>
              <a:t>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Ten parents and their preterm-born children who received care in the University of Iowa Stead Family Children’s Hospital NICU.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Five multilingual (multi) and five monolingual (mono) children matched by gestational age, sex, parental education, and birth weight.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en-US" sz="2800" b="1" dirty="0">
                <a:latin typeface="+mn-lt"/>
                <a:ea typeface="Arial" charset="0"/>
              </a:rPr>
              <a:t>Parental Perspectives: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The Survey of Parents’/Providers’ Expectations And Knowledge (SPEAK-R22) questionnaire assesses parental beliefs and expectations about raising a multilingual child and was administered in the NICU and at 6- &amp; 12-mo corrected age (CA).</a:t>
            </a:r>
            <a:r>
              <a:rPr lang="en-US" altLang="en-US" sz="2800" baseline="30000" dirty="0">
                <a:latin typeface="+mn-lt"/>
                <a:ea typeface="Arial" charset="0"/>
              </a:rPr>
              <a:t>6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Likert scale with 4 options (definitely not true, probably not true, probably true, and definitely true).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en-US" sz="2800" b="1" dirty="0">
                <a:latin typeface="+mn-lt"/>
                <a:ea typeface="Arial" charset="0"/>
              </a:rPr>
              <a:t>Home Language Environment Analysis: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Families participated in Language Environment Analysis (LENA) recording days at 6- &amp; 12-mo CA.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16-hour home auditory recordings captured: Adult Words, Conversational Turns, &amp; Child Vocalizations.</a:t>
            </a:r>
            <a:r>
              <a:rPr lang="en-US" altLang="en-US" sz="2800" baseline="30000" dirty="0">
                <a:latin typeface="+mn-lt"/>
                <a:ea typeface="Arial" charset="0"/>
              </a:rPr>
              <a:t>1</a:t>
            </a:r>
            <a:endParaRPr lang="en-US" altLang="en-US" sz="2800" dirty="0">
              <a:latin typeface="+mn-lt"/>
              <a:ea typeface="Arial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en-US" sz="2800" b="1" dirty="0">
                <a:latin typeface="+mn-lt"/>
                <a:ea typeface="Arial" charset="0"/>
              </a:rPr>
              <a:t>Language Development Assessment: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At 12-mo CA, children completed the Bayley Scales of Infant and Toddler Development (Bayley-4). This assessment evaluates receptive and expressive language skills.</a:t>
            </a:r>
            <a:r>
              <a:rPr lang="en-US" altLang="en-US" sz="2800" baseline="30000" dirty="0">
                <a:latin typeface="+mn-lt"/>
                <a:ea typeface="Arial" charset="0"/>
              </a:rPr>
              <a:t>5</a:t>
            </a:r>
            <a:endParaRPr lang="en-US" altLang="en-US" sz="2800" dirty="0">
              <a:ea typeface="Arial" charset="0"/>
            </a:endParaRPr>
          </a:p>
        </p:txBody>
      </p:sp>
      <p:sp>
        <p:nvSpPr>
          <p:cNvPr id="17" name="Title 291">
            <a:extLst>
              <a:ext uri="{FF2B5EF4-FFF2-40B4-BE49-F238E27FC236}">
                <a16:creationId xmlns:a16="http://schemas.microsoft.com/office/drawing/2014/main" id="{E3ECD978-CAE3-B448-9853-BF33571F3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390" y="1012748"/>
            <a:ext cx="41080419" cy="158888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8800" dirty="0"/>
              <a:t>Preterm Birth and Multilingualism: Parental Beliefs and Early Language Exposure</a:t>
            </a:r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ECBEEA00-2F6A-67ED-30F2-1427F76D68ED}"/>
              </a:ext>
            </a:extLst>
          </p:cNvPr>
          <p:cNvSpPr txBox="1">
            <a:spLocks/>
          </p:cNvSpPr>
          <p:nvPr/>
        </p:nvSpPr>
        <p:spPr>
          <a:xfrm>
            <a:off x="830967" y="2521985"/>
            <a:ext cx="42135928" cy="10509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6000" b="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dirty="0"/>
              <a:t>Maria G. Thurow</a:t>
            </a:r>
            <a:r>
              <a:rPr lang="en-US" sz="6000" baseline="30000" dirty="0"/>
              <a:t>1,2</a:t>
            </a:r>
            <a:r>
              <a:rPr lang="en-US" sz="6000" dirty="0"/>
              <a:t>, Paige M. Nelson, MA</a:t>
            </a:r>
            <a:r>
              <a:rPr lang="en-US" sz="6000" baseline="30000" dirty="0"/>
              <a:t>1,3</a:t>
            </a:r>
            <a:r>
              <a:rPr lang="en-US" sz="6000" dirty="0"/>
              <a:t>,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Ö.</a:t>
            </a:r>
            <a:r>
              <a:rPr lang="en-US" dirty="0">
                <a:effectLst/>
              </a:rPr>
              <a:t> </a:t>
            </a:r>
            <a:r>
              <a:rPr lang="en-US" sz="6000" dirty="0"/>
              <a:t>Ece Demir-Lira, PhD</a:t>
            </a:r>
            <a:r>
              <a:rPr lang="en-US" baseline="30000" dirty="0"/>
              <a:t>3</a:t>
            </a:r>
            <a:r>
              <a:rPr lang="en-US" sz="6000" dirty="0"/>
              <a:t>, &amp; Allison Momany, PhD</a:t>
            </a:r>
            <a:r>
              <a:rPr lang="en-US" baseline="30000" dirty="0"/>
              <a:t>1</a:t>
            </a:r>
            <a:endParaRPr lang="en-US" sz="6000" dirty="0"/>
          </a:p>
          <a:p>
            <a:pPr algn="ctr"/>
            <a:endParaRPr lang="en-US" dirty="0"/>
          </a:p>
        </p:txBody>
      </p:sp>
      <p:sp>
        <p:nvSpPr>
          <p:cNvPr id="33" name="Text Placeholder 154">
            <a:extLst>
              <a:ext uri="{FF2B5EF4-FFF2-40B4-BE49-F238E27FC236}">
                <a16:creationId xmlns:a16="http://schemas.microsoft.com/office/drawing/2014/main" id="{BF97E142-F5AE-14D4-0995-29E6BBFBA3DE}"/>
              </a:ext>
            </a:extLst>
          </p:cNvPr>
          <p:cNvSpPr txBox="1">
            <a:spLocks/>
          </p:cNvSpPr>
          <p:nvPr/>
        </p:nvSpPr>
        <p:spPr>
          <a:xfrm>
            <a:off x="877635" y="3679014"/>
            <a:ext cx="42135928" cy="7191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4000" b="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Department of Pediatrics – Neonatology</a:t>
            </a:r>
            <a:r>
              <a:rPr lang="en-US" baseline="30000" dirty="0"/>
              <a:t>1</a:t>
            </a:r>
            <a:r>
              <a:rPr lang="en-US" dirty="0"/>
              <a:t>, Department of Communication Sciences and Disorders</a:t>
            </a:r>
            <a:r>
              <a:rPr lang="en-US" baseline="30000" dirty="0"/>
              <a:t>2</a:t>
            </a:r>
            <a:r>
              <a:rPr lang="en-US" dirty="0"/>
              <a:t>, Department of Psychological and Brain Sciences</a:t>
            </a:r>
            <a:r>
              <a:rPr lang="en-US" baseline="30000" dirty="0"/>
              <a:t>3</a:t>
            </a:r>
            <a:endParaRPr lang="en-US" dirty="0"/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B0A3174F-4E6E-5A47-69E5-E21AE3F7D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727619"/>
              </p:ext>
            </p:extLst>
          </p:nvPr>
        </p:nvGraphicFramePr>
        <p:xfrm>
          <a:off x="9640268" y="19050866"/>
          <a:ext cx="12622262" cy="229917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157150">
                  <a:extLst>
                    <a:ext uri="{9D8B030D-6E8A-4147-A177-3AD203B41FA5}">
                      <a16:colId xmlns:a16="http://schemas.microsoft.com/office/drawing/2014/main" val="976637072"/>
                    </a:ext>
                  </a:extLst>
                </a:gridCol>
                <a:gridCol w="2585015">
                  <a:extLst>
                    <a:ext uri="{9D8B030D-6E8A-4147-A177-3AD203B41FA5}">
                      <a16:colId xmlns:a16="http://schemas.microsoft.com/office/drawing/2014/main" val="186984504"/>
                    </a:ext>
                  </a:extLst>
                </a:gridCol>
                <a:gridCol w="2512209">
                  <a:extLst>
                    <a:ext uri="{9D8B030D-6E8A-4147-A177-3AD203B41FA5}">
                      <a16:colId xmlns:a16="http://schemas.microsoft.com/office/drawing/2014/main" val="975201812"/>
                    </a:ext>
                  </a:extLst>
                </a:gridCol>
                <a:gridCol w="1367888">
                  <a:extLst>
                    <a:ext uri="{9D8B030D-6E8A-4147-A177-3AD203B41FA5}">
                      <a16:colId xmlns:a16="http://schemas.microsoft.com/office/drawing/2014/main" val="4266253991"/>
                    </a:ext>
                  </a:extLst>
                </a:gridCol>
              </a:tblGrid>
              <a:tr h="7710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3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</a:rPr>
                        <a:t>Multilingual (n=5)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Monolingual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(n=5)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</a:rPr>
                        <a:t>P value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022224"/>
                  </a:ext>
                </a:extLst>
              </a:tr>
              <a:tr h="7560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Language standard score, mean ± SD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95±12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100±11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0.527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9233026"/>
                  </a:ext>
                </a:extLst>
              </a:tr>
              <a:tr h="764724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Language percentile rank, mean ± SD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39.0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±27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±27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2057140"/>
                  </a:ext>
                </a:extLst>
              </a:tr>
            </a:tbl>
          </a:graphicData>
        </a:graphic>
      </p:graphicFrame>
      <p:sp>
        <p:nvSpPr>
          <p:cNvPr id="90" name="Graphic Elements">
            <a:extLst>
              <a:ext uri="{FF2B5EF4-FFF2-40B4-BE49-F238E27FC236}">
                <a16:creationId xmlns:a16="http://schemas.microsoft.com/office/drawing/2014/main" id="{6DA3542F-E60A-37DB-6D47-3293DF854DAE}"/>
              </a:ext>
            </a:extLst>
          </p:cNvPr>
          <p:cNvSpPr txBox="1">
            <a:spLocks/>
          </p:cNvSpPr>
          <p:nvPr/>
        </p:nvSpPr>
        <p:spPr>
          <a:xfrm>
            <a:off x="36679406" y="14352395"/>
            <a:ext cx="7350029" cy="6318998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Clinical Implications</a:t>
            </a:r>
            <a:endParaRPr lang="en-US" sz="4800" dirty="0">
              <a:latin typeface="+mn-lt"/>
              <a:ea typeface="Arial" charset="0"/>
              <a:cs typeface="Arial" charset="0"/>
            </a:endParaRPr>
          </a:p>
          <a:p>
            <a:pPr marL="330200" indent="-330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Multilingual exposure does not appear to hinder early language development in preterm infants</a:t>
            </a:r>
          </a:p>
          <a:p>
            <a:pPr marL="330200" indent="-330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/>
              <a:t>Results are consistent with other research suggesting that multilingual exposure does not negatively impact early language development.</a:t>
            </a:r>
          </a:p>
          <a:p>
            <a:pPr marL="330200" indent="-330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Supporting multilingual families with accurate information may help reduce concerns about language delays.</a:t>
            </a:r>
          </a:p>
        </p:txBody>
      </p:sp>
      <p:sp>
        <p:nvSpPr>
          <p:cNvPr id="93" name="Graphic Elements">
            <a:extLst>
              <a:ext uri="{FF2B5EF4-FFF2-40B4-BE49-F238E27FC236}">
                <a16:creationId xmlns:a16="http://schemas.microsoft.com/office/drawing/2014/main" id="{3051B8E0-B571-5703-5ECC-E1039A630791}"/>
              </a:ext>
            </a:extLst>
          </p:cNvPr>
          <p:cNvSpPr txBox="1">
            <a:spLocks/>
          </p:cNvSpPr>
          <p:nvPr/>
        </p:nvSpPr>
        <p:spPr>
          <a:xfrm>
            <a:off x="36638405" y="20303297"/>
            <a:ext cx="7228046" cy="5004900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Future Directions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kern="0" dirty="0">
                <a:latin typeface="+mn-lt"/>
                <a:ea typeface="Times New Roman" panose="02020603050405020304" pitchFamily="18" charset="0"/>
              </a:rPr>
              <a:t>Investigate long-term language outcomes in preterm multilingual children.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kern="0" dirty="0">
                <a:latin typeface="+mn-lt"/>
                <a:ea typeface="Times New Roman" panose="02020603050405020304" pitchFamily="18" charset="0"/>
              </a:rPr>
              <a:t>Examine potential shifts in parental beliefs as children develop.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sz="2800" kern="0" dirty="0">
                <a:latin typeface="+mn-lt"/>
                <a:ea typeface="Times New Roman" panose="02020603050405020304" pitchFamily="18" charset="0"/>
              </a:rPr>
              <a:t>Expand the sample size to improve generalizability and better understand individual differences</a:t>
            </a:r>
            <a:endParaRPr lang="en-US" sz="2800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7A0078B-D164-635A-5767-42D0A777AF06}"/>
              </a:ext>
            </a:extLst>
          </p:cNvPr>
          <p:cNvSpPr txBox="1">
            <a:spLocks/>
          </p:cNvSpPr>
          <p:nvPr/>
        </p:nvSpPr>
        <p:spPr>
          <a:xfrm>
            <a:off x="9586648" y="9109613"/>
            <a:ext cx="8907451" cy="47639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Table 1. Demographics and Language </a:t>
            </a:r>
            <a:endParaRPr lang="en-US" sz="4800" b="1" dirty="0">
              <a:latin typeface="+mn-lt"/>
            </a:endParaRPr>
          </a:p>
        </p:txBody>
      </p:sp>
      <p:sp>
        <p:nvSpPr>
          <p:cNvPr id="3" name="Text Placeholder 154">
            <a:extLst>
              <a:ext uri="{FF2B5EF4-FFF2-40B4-BE49-F238E27FC236}">
                <a16:creationId xmlns:a16="http://schemas.microsoft.com/office/drawing/2014/main" id="{6C948C7E-DA48-F395-8CC4-A7D84F399BA4}"/>
              </a:ext>
            </a:extLst>
          </p:cNvPr>
          <p:cNvSpPr txBox="1">
            <a:spLocks/>
          </p:cNvSpPr>
          <p:nvPr/>
        </p:nvSpPr>
        <p:spPr>
          <a:xfrm>
            <a:off x="877634" y="4456112"/>
            <a:ext cx="42135928" cy="7191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4000" b="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800" dirty="0"/>
              <a:t>University of Iowa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3780602-FFD8-835E-9FE4-784A991CF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293969"/>
              </p:ext>
            </p:extLst>
          </p:nvPr>
        </p:nvGraphicFramePr>
        <p:xfrm>
          <a:off x="9690694" y="9882353"/>
          <a:ext cx="12622263" cy="7909257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991975">
                  <a:extLst>
                    <a:ext uri="{9D8B030D-6E8A-4147-A177-3AD203B41FA5}">
                      <a16:colId xmlns:a16="http://schemas.microsoft.com/office/drawing/2014/main" val="376009414"/>
                    </a:ext>
                  </a:extLst>
                </a:gridCol>
                <a:gridCol w="2874209">
                  <a:extLst>
                    <a:ext uri="{9D8B030D-6E8A-4147-A177-3AD203B41FA5}">
                      <a16:colId xmlns:a16="http://schemas.microsoft.com/office/drawing/2014/main" val="1850130562"/>
                    </a:ext>
                  </a:extLst>
                </a:gridCol>
                <a:gridCol w="1600498">
                  <a:extLst>
                    <a:ext uri="{9D8B030D-6E8A-4147-A177-3AD203B41FA5}">
                      <a16:colId xmlns:a16="http://schemas.microsoft.com/office/drawing/2014/main" val="1497841841"/>
                    </a:ext>
                  </a:extLst>
                </a:gridCol>
                <a:gridCol w="1616743">
                  <a:extLst>
                    <a:ext uri="{9D8B030D-6E8A-4147-A177-3AD203B41FA5}">
                      <a16:colId xmlns:a16="http://schemas.microsoft.com/office/drawing/2014/main" val="366045975"/>
                    </a:ext>
                  </a:extLst>
                </a:gridCol>
                <a:gridCol w="868250">
                  <a:extLst>
                    <a:ext uri="{9D8B030D-6E8A-4147-A177-3AD203B41FA5}">
                      <a16:colId xmlns:a16="http://schemas.microsoft.com/office/drawing/2014/main" val="4026916929"/>
                    </a:ext>
                  </a:extLst>
                </a:gridCol>
                <a:gridCol w="2664631">
                  <a:extLst>
                    <a:ext uri="{9D8B030D-6E8A-4147-A177-3AD203B41FA5}">
                      <a16:colId xmlns:a16="http://schemas.microsoft.com/office/drawing/2014/main" val="1252679107"/>
                    </a:ext>
                  </a:extLst>
                </a:gridCol>
                <a:gridCol w="2005957">
                  <a:extLst>
                    <a:ext uri="{9D8B030D-6E8A-4147-A177-3AD203B41FA5}">
                      <a16:colId xmlns:a16="http://schemas.microsoft.com/office/drawing/2014/main" val="3427491034"/>
                    </a:ext>
                  </a:extLst>
                </a:gridCol>
              </a:tblGrid>
              <a:tr h="1269809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Pair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GA –weeks</a:t>
                      </a:r>
                    </a:p>
                    <a:p>
                      <a:pPr algn="ctr"/>
                      <a:endParaRPr lang="en-US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Birth weight - 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Parental Education - Degree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Annual Family</a:t>
                      </a:r>
                    </a:p>
                    <a:p>
                      <a:pPr algn="ctr"/>
                      <a:r>
                        <a:rPr lang="en-US" sz="2300" dirty="0"/>
                        <a:t>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592265"/>
                  </a:ext>
                </a:extLst>
              </a:tr>
              <a:tr h="806662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English,</a:t>
                      </a:r>
                      <a:r>
                        <a:rPr lang="en-US" sz="23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Serbo-Croatian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2280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$300,000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857658"/>
                  </a:ext>
                </a:extLst>
              </a:tr>
              <a:tr h="8066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A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 only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2605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$70,000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192435"/>
                  </a:ext>
                </a:extLst>
              </a:tr>
              <a:tr h="806662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English, Spanish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638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$96,000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061079"/>
                  </a:ext>
                </a:extLst>
              </a:tr>
              <a:tr h="8066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 only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660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$180,000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565867"/>
                  </a:ext>
                </a:extLst>
              </a:tr>
              <a:tr h="449869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English, Chinese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2500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Bachelor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$70,000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989762"/>
                  </a:ext>
                </a:extLst>
              </a:tr>
              <a:tr h="4498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A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English only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2830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Bachelor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$149,000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171553"/>
                  </a:ext>
                </a:extLst>
              </a:tr>
              <a:tr h="806662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English, Arabic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2525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$65,000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594138"/>
                  </a:ext>
                </a:extLst>
              </a:tr>
              <a:tr h="8066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English only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34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2030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Graduate or Professional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$126,000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794771"/>
                  </a:ext>
                </a:extLst>
              </a:tr>
              <a:tr h="449869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English, Spanish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1505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Associate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$115,000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693097"/>
                  </a:ext>
                </a:extLst>
              </a:tr>
              <a:tr h="4498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A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/>
                        <a:t>English only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28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852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/>
                        <a:t>F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Some college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$100,000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539664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9A654F8-D476-C534-9774-872D892FC057}"/>
              </a:ext>
            </a:extLst>
          </p:cNvPr>
          <p:cNvSpPr txBox="1"/>
          <p:nvPr/>
        </p:nvSpPr>
        <p:spPr>
          <a:xfrm>
            <a:off x="9648968" y="8312609"/>
            <a:ext cx="22682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/>
              <a:t>Results</a:t>
            </a:r>
            <a:endParaRPr lang="en-US" sz="4800" dirty="0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211F2E7-8B5D-0743-5949-206B70F18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992115"/>
              </p:ext>
            </p:extLst>
          </p:nvPr>
        </p:nvGraphicFramePr>
        <p:xfrm>
          <a:off x="9756067" y="26529823"/>
          <a:ext cx="12616671" cy="487852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535184">
                  <a:extLst>
                    <a:ext uri="{9D8B030D-6E8A-4147-A177-3AD203B41FA5}">
                      <a16:colId xmlns:a16="http://schemas.microsoft.com/office/drawing/2014/main" val="976637072"/>
                    </a:ext>
                  </a:extLst>
                </a:gridCol>
                <a:gridCol w="2403960">
                  <a:extLst>
                    <a:ext uri="{9D8B030D-6E8A-4147-A177-3AD203B41FA5}">
                      <a16:colId xmlns:a16="http://schemas.microsoft.com/office/drawing/2014/main" val="186984504"/>
                    </a:ext>
                  </a:extLst>
                </a:gridCol>
                <a:gridCol w="2388326">
                  <a:extLst>
                    <a:ext uri="{9D8B030D-6E8A-4147-A177-3AD203B41FA5}">
                      <a16:colId xmlns:a16="http://schemas.microsoft.com/office/drawing/2014/main" val="975201812"/>
                    </a:ext>
                  </a:extLst>
                </a:gridCol>
                <a:gridCol w="1289201">
                  <a:extLst>
                    <a:ext uri="{9D8B030D-6E8A-4147-A177-3AD203B41FA5}">
                      <a16:colId xmlns:a16="http://schemas.microsoft.com/office/drawing/2014/main" val="4266253991"/>
                    </a:ext>
                  </a:extLst>
                </a:gridCol>
              </a:tblGrid>
              <a:tr h="351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3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</a:rPr>
                        <a:t>Multilingual (n=5)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Monolingual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(n=5)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solidFill>
                            <a:schemeClr val="bg1"/>
                          </a:solidFill>
                          <a:effectLst/>
                        </a:rPr>
                        <a:t>P value</a:t>
                      </a:r>
                      <a:endParaRPr lang="en-US" sz="23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022224"/>
                  </a:ext>
                </a:extLst>
              </a:tr>
              <a:tr h="524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month (CA)</a:t>
                      </a:r>
                      <a:endParaRPr lang="en-US" sz="23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679722"/>
                  </a:ext>
                </a:extLst>
              </a:tr>
              <a:tr h="470643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Adult words (AW), mean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19201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±7422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15554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±9305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0.513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9233026"/>
                  </a:ext>
                </a:extLst>
              </a:tr>
              <a:tr h="489098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Conversational turns (CT), mean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503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±196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293±192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8720515"/>
                  </a:ext>
                </a:extLst>
              </a:tr>
              <a:tr h="523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Child vocalizations (CV), mean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1625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±412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1189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±818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3590248"/>
                  </a:ext>
                </a:extLst>
              </a:tr>
              <a:tr h="523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1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month (CA)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1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017696"/>
                  </a:ext>
                </a:extLst>
              </a:tr>
              <a:tr h="523140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Adult words (AW), mean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17367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±6772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19674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±18276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504850"/>
                  </a:ext>
                </a:extLst>
              </a:tr>
              <a:tr h="523140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Conversational turns (CT), mean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447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±191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408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±208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0.768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3289766"/>
                  </a:ext>
                </a:extLst>
              </a:tr>
              <a:tr h="5231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Child vocalizations (CV), mean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1306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±535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1467</a:t>
                      </a:r>
                      <a:r>
                        <a:rPr lang="en-US" sz="2300" b="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±295</a:t>
                      </a: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0.579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5537234"/>
                  </a:ext>
                </a:extLst>
              </a:tr>
            </a:tbl>
          </a:graphicData>
        </a:graphic>
      </p:graphicFrame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D9C0BBE4-7E41-6122-0919-6B154959D310}"/>
              </a:ext>
            </a:extLst>
          </p:cNvPr>
          <p:cNvSpPr txBox="1">
            <a:spLocks/>
          </p:cNvSpPr>
          <p:nvPr/>
        </p:nvSpPr>
        <p:spPr>
          <a:xfrm>
            <a:off x="22494989" y="13480944"/>
            <a:ext cx="14369805" cy="835259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Table 4. SPEAK-R22 Questionnaire - Percentage of respondents who responded “Definitely not true”</a:t>
            </a:r>
            <a:endParaRPr lang="en-US" sz="4800" b="1" dirty="0">
              <a:latin typeface="+mn-lt"/>
            </a:endParaRPr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28F96675-2D34-DA0E-F3CF-5A7C90C1B9D8}"/>
              </a:ext>
            </a:extLst>
          </p:cNvPr>
          <p:cNvSpPr txBox="1">
            <a:spLocks/>
          </p:cNvSpPr>
          <p:nvPr/>
        </p:nvSpPr>
        <p:spPr>
          <a:xfrm>
            <a:off x="22691398" y="5816410"/>
            <a:ext cx="13147576" cy="835259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Figure 3. Individual-Level LENA Results at 6- &amp; 12-Mo CA</a:t>
            </a:r>
            <a:endParaRPr lang="en-US" sz="4800" b="1" dirty="0">
              <a:latin typeface="+mn-lt"/>
            </a:endParaRP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BEC5F8E-2A4A-E12F-F374-EAB22CDFC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55252"/>
              </p:ext>
            </p:extLst>
          </p:nvPr>
        </p:nvGraphicFramePr>
        <p:xfrm>
          <a:off x="22673118" y="14140423"/>
          <a:ext cx="13748249" cy="5426647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5960524">
                  <a:extLst>
                    <a:ext uri="{9D8B030D-6E8A-4147-A177-3AD203B41FA5}">
                      <a16:colId xmlns:a16="http://schemas.microsoft.com/office/drawing/2014/main" val="3859191898"/>
                    </a:ext>
                  </a:extLst>
                </a:gridCol>
                <a:gridCol w="2221395">
                  <a:extLst>
                    <a:ext uri="{9D8B030D-6E8A-4147-A177-3AD203B41FA5}">
                      <a16:colId xmlns:a16="http://schemas.microsoft.com/office/drawing/2014/main" val="2864659969"/>
                    </a:ext>
                  </a:extLst>
                </a:gridCol>
                <a:gridCol w="2200323">
                  <a:extLst>
                    <a:ext uri="{9D8B030D-6E8A-4147-A177-3AD203B41FA5}">
                      <a16:colId xmlns:a16="http://schemas.microsoft.com/office/drawing/2014/main" val="2829214770"/>
                    </a:ext>
                  </a:extLst>
                </a:gridCol>
                <a:gridCol w="2186014">
                  <a:extLst>
                    <a:ext uri="{9D8B030D-6E8A-4147-A177-3AD203B41FA5}">
                      <a16:colId xmlns:a16="http://schemas.microsoft.com/office/drawing/2014/main" val="1682058283"/>
                    </a:ext>
                  </a:extLst>
                </a:gridCol>
                <a:gridCol w="1179993">
                  <a:extLst>
                    <a:ext uri="{9D8B030D-6E8A-4147-A177-3AD203B41FA5}">
                      <a16:colId xmlns:a16="http://schemas.microsoft.com/office/drawing/2014/main" val="321036414"/>
                    </a:ext>
                  </a:extLst>
                </a:gridCol>
              </a:tblGrid>
              <a:tr h="1206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</a:rPr>
                        <a:t> Question</a:t>
                      </a:r>
                      <a:endParaRPr lang="en-US" sz="23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29184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>
                          <a:effectLst/>
                        </a:rPr>
                        <a:t>Timepoint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effectLst/>
                        </a:rPr>
                        <a:t>Multilingual (n=5)</a:t>
                      </a:r>
                      <a:endParaRPr lang="en-US" sz="2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effectLst/>
                          <a:latin typeface="+mn-lt"/>
                        </a:rPr>
                        <a:t>Monolingual</a:t>
                      </a:r>
                      <a:endParaRPr lang="en-US" sz="23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(n=5)</a:t>
                      </a:r>
                      <a:endParaRPr lang="en-US" sz="23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dirty="0">
                          <a:effectLst/>
                        </a:rPr>
                        <a:t>P value</a:t>
                      </a:r>
                      <a:endParaRPr lang="en-US" sz="2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6807809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It's a bad sign when toddlers start to mix up the different languages they are learning.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NICU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6mo CA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12mo CA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657809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250939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3152"/>
                  </a:ext>
                </a:extLst>
              </a:tr>
              <a:tr h="467360">
                <a:tc rowSpan="3"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When toddlers learn multiple languages at home, it will slow down their learning in all other subjects at school.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NICU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6mo CA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12mo CA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0" kern="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297961"/>
                  </a:ext>
                </a:extLst>
              </a:tr>
              <a:tr h="467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524313"/>
                  </a:ext>
                </a:extLst>
              </a:tr>
              <a:tr h="4673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26273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3291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A home environment with multiple languages makes it harder for toddlers to master each language.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NICU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6mo CA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12mo CA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493497"/>
                  </a:ext>
                </a:extLst>
              </a:tr>
              <a:tr h="2857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en-US" sz="2400" b="0" dirty="0">
                          <a:latin typeface="+mn-lt"/>
                          <a:ea typeface="Arial" charset="0"/>
                        </a:rPr>
                        <a:t>Learning multiple languages creates more drawbacks than benefits for toddlers.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NICU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6mo CA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12mo CA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kern="1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5847648"/>
                  </a:ext>
                </a:extLst>
              </a:tr>
            </a:tbl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808ACFCC-75BD-30B3-DE62-D2F0301F41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415423"/>
              </p:ext>
            </p:extLst>
          </p:nvPr>
        </p:nvGraphicFramePr>
        <p:xfrm>
          <a:off x="9723431" y="22623805"/>
          <a:ext cx="12607342" cy="2906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A26993DE-F8C6-6612-D253-2424C61E06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877577"/>
              </p:ext>
            </p:extLst>
          </p:nvPr>
        </p:nvGraphicFramePr>
        <p:xfrm>
          <a:off x="27422890" y="6260217"/>
          <a:ext cx="4543430" cy="6122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1" name="Chart 40">
            <a:extLst>
              <a:ext uri="{FF2B5EF4-FFF2-40B4-BE49-F238E27FC236}">
                <a16:creationId xmlns:a16="http://schemas.microsoft.com/office/drawing/2014/main" id="{3C987C26-4178-6877-40D7-898CA00634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1604877"/>
              </p:ext>
            </p:extLst>
          </p:nvPr>
        </p:nvGraphicFramePr>
        <p:xfrm>
          <a:off x="22796272" y="6265677"/>
          <a:ext cx="4540459" cy="6122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91FFD9B0-E268-3B97-012E-EF78307342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801809"/>
              </p:ext>
            </p:extLst>
          </p:nvPr>
        </p:nvGraphicFramePr>
        <p:xfrm>
          <a:off x="32029941" y="6278553"/>
          <a:ext cx="4569145" cy="6113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F4960E2A-59B1-D308-529B-AEF27E390A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390861"/>
              </p:ext>
            </p:extLst>
          </p:nvPr>
        </p:nvGraphicFramePr>
        <p:xfrm>
          <a:off x="22556761" y="21473720"/>
          <a:ext cx="7263422" cy="4438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902E5C77-5752-496A-9A16-6FA41DB620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8897727"/>
              </p:ext>
            </p:extLst>
          </p:nvPr>
        </p:nvGraphicFramePr>
        <p:xfrm>
          <a:off x="29799561" y="21473721"/>
          <a:ext cx="6661125" cy="4438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82C5C58B-972A-4828-90F4-41D8480BD4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202263"/>
              </p:ext>
            </p:extLst>
          </p:nvPr>
        </p:nvGraphicFramePr>
        <p:xfrm>
          <a:off x="22506823" y="26056331"/>
          <a:ext cx="7321482" cy="4438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C233B125-881E-4520-93CD-D544EBFEBB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7503521"/>
              </p:ext>
            </p:extLst>
          </p:nvPr>
        </p:nvGraphicFramePr>
        <p:xfrm>
          <a:off x="29828305" y="26056331"/>
          <a:ext cx="6663579" cy="4438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57" name="Text Placeholder 14">
            <a:extLst>
              <a:ext uri="{FF2B5EF4-FFF2-40B4-BE49-F238E27FC236}">
                <a16:creationId xmlns:a16="http://schemas.microsoft.com/office/drawing/2014/main" id="{DEEFE688-1AF3-B445-C64A-86418E9F07D1}"/>
              </a:ext>
            </a:extLst>
          </p:cNvPr>
          <p:cNvSpPr txBox="1">
            <a:spLocks/>
          </p:cNvSpPr>
          <p:nvPr/>
        </p:nvSpPr>
        <p:spPr>
          <a:xfrm>
            <a:off x="9640268" y="18217618"/>
            <a:ext cx="12225219" cy="46333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Table 2. Average Bayley-4 Language Assessment Results at 12-mo CA</a:t>
            </a:r>
            <a:endParaRPr lang="en-US" sz="4800" b="1" dirty="0">
              <a:latin typeface="+mn-lt"/>
            </a:endParaRPr>
          </a:p>
        </p:txBody>
      </p:sp>
      <p:sp>
        <p:nvSpPr>
          <p:cNvPr id="58" name="Text Placeholder 14">
            <a:extLst>
              <a:ext uri="{FF2B5EF4-FFF2-40B4-BE49-F238E27FC236}">
                <a16:creationId xmlns:a16="http://schemas.microsoft.com/office/drawing/2014/main" id="{30BE89EE-68AE-DCF0-0D1C-DBD1883282FA}"/>
              </a:ext>
            </a:extLst>
          </p:cNvPr>
          <p:cNvSpPr txBox="1">
            <a:spLocks/>
          </p:cNvSpPr>
          <p:nvPr/>
        </p:nvSpPr>
        <p:spPr>
          <a:xfrm>
            <a:off x="9691459" y="22033418"/>
            <a:ext cx="12815364" cy="504362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300" b="1" dirty="0"/>
              <a:t>Figure 2. Individual-Level Bayley-4 Neurodevelopmental Assessment Results at 12-mo CA</a:t>
            </a:r>
            <a:endParaRPr lang="en-US" sz="2300" b="1" dirty="0">
              <a:latin typeface="+mn-lt"/>
            </a:endParaRPr>
          </a:p>
        </p:txBody>
      </p:sp>
      <p:sp>
        <p:nvSpPr>
          <p:cNvPr id="60" name="Text Placeholder 14">
            <a:extLst>
              <a:ext uri="{FF2B5EF4-FFF2-40B4-BE49-F238E27FC236}">
                <a16:creationId xmlns:a16="http://schemas.microsoft.com/office/drawing/2014/main" id="{2EA1D49A-AD19-B959-EE52-3274A3268B53}"/>
              </a:ext>
            </a:extLst>
          </p:cNvPr>
          <p:cNvSpPr txBox="1">
            <a:spLocks/>
          </p:cNvSpPr>
          <p:nvPr/>
        </p:nvSpPr>
        <p:spPr>
          <a:xfrm>
            <a:off x="9648968" y="25900355"/>
            <a:ext cx="12607342" cy="41184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Table 3. Average Language Environment Analysis (LENA) Results at 6- &amp;12-mo CA</a:t>
            </a:r>
            <a:endParaRPr lang="en-US" sz="4800" b="1" dirty="0">
              <a:latin typeface="+mn-lt"/>
            </a:endParaRPr>
          </a:p>
        </p:txBody>
      </p:sp>
      <p:sp>
        <p:nvSpPr>
          <p:cNvPr id="64" name="Text Placeholder 14">
            <a:extLst>
              <a:ext uri="{FF2B5EF4-FFF2-40B4-BE49-F238E27FC236}">
                <a16:creationId xmlns:a16="http://schemas.microsoft.com/office/drawing/2014/main" id="{54628F88-F2FD-6F42-959C-024A16926A39}"/>
              </a:ext>
            </a:extLst>
          </p:cNvPr>
          <p:cNvSpPr txBox="1">
            <a:spLocks/>
          </p:cNvSpPr>
          <p:nvPr/>
        </p:nvSpPr>
        <p:spPr>
          <a:xfrm>
            <a:off x="22577854" y="20805464"/>
            <a:ext cx="14375110" cy="835259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Figure 4. Individual-Level SPEAK-R22 Questionnaire Responses in the NICU and at 6- &amp;12-mo CA</a:t>
            </a:r>
            <a:endParaRPr lang="en-US" sz="2400" b="1" dirty="0">
              <a:latin typeface="+mn-lt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548EE279-D05A-C72C-7293-3CBE05BEC2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43530" y="30289874"/>
            <a:ext cx="7277321" cy="1502081"/>
          </a:xfrm>
          <a:prstGeom prst="rect">
            <a:avLst/>
          </a:prstGeom>
        </p:spPr>
      </p:pic>
      <p:sp>
        <p:nvSpPr>
          <p:cNvPr id="69" name="Text Placeholder 14">
            <a:extLst>
              <a:ext uri="{FF2B5EF4-FFF2-40B4-BE49-F238E27FC236}">
                <a16:creationId xmlns:a16="http://schemas.microsoft.com/office/drawing/2014/main" id="{AA4CD534-3134-F16C-313B-14CCF5CC2015}"/>
              </a:ext>
            </a:extLst>
          </p:cNvPr>
          <p:cNvSpPr txBox="1">
            <a:spLocks/>
          </p:cNvSpPr>
          <p:nvPr/>
        </p:nvSpPr>
        <p:spPr>
          <a:xfrm>
            <a:off x="585639" y="29971281"/>
            <a:ext cx="8232144" cy="463335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b="1" dirty="0"/>
              <a:t>Figure 1. Study schedule</a:t>
            </a:r>
            <a:endParaRPr lang="en-US" sz="4800" b="1" dirty="0">
              <a:latin typeface="+mn-lt"/>
            </a:endParaRP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2BE04758-4C82-4D38-3274-1FB1A05C7621}"/>
              </a:ext>
            </a:extLst>
          </p:cNvPr>
          <p:cNvSpPr txBox="1">
            <a:spLocks/>
          </p:cNvSpPr>
          <p:nvPr/>
        </p:nvSpPr>
        <p:spPr>
          <a:xfrm>
            <a:off x="36623799" y="11823269"/>
            <a:ext cx="7242652" cy="3024920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4800" b="1" dirty="0"/>
              <a:t>Limitations</a:t>
            </a:r>
          </a:p>
          <a:p>
            <a:pPr marL="381000" indent="-3810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en-US" sz="2800" dirty="0"/>
              <a:t>Small sample size</a:t>
            </a:r>
          </a:p>
          <a:p>
            <a:pPr marL="381000" indent="-3810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en-US" sz="2800" dirty="0"/>
              <a:t>Overrepresentation of individuals with high levels of education and high income.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FFD10364-DDE5-E729-3EC3-D8EB64B2353D}"/>
              </a:ext>
            </a:extLst>
          </p:cNvPr>
          <p:cNvSpPr txBox="1">
            <a:spLocks/>
          </p:cNvSpPr>
          <p:nvPr/>
        </p:nvSpPr>
        <p:spPr>
          <a:xfrm>
            <a:off x="22509880" y="19753739"/>
            <a:ext cx="13810725" cy="481587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/>
              <a:t>*Other respondents rated the item as “Probably not true.”</a:t>
            </a:r>
            <a:endParaRPr lang="en-US" sz="4800" dirty="0">
              <a:latin typeface="+mn-lt"/>
            </a:endParaRPr>
          </a:p>
        </p:txBody>
      </p:sp>
      <p:sp>
        <p:nvSpPr>
          <p:cNvPr id="10" name="Graphic Elements">
            <a:extLst>
              <a:ext uri="{FF2B5EF4-FFF2-40B4-BE49-F238E27FC236}">
                <a16:creationId xmlns:a16="http://schemas.microsoft.com/office/drawing/2014/main" id="{DB33E0E8-E6CE-96E0-5107-D00B3DD4E8D4}"/>
              </a:ext>
            </a:extLst>
          </p:cNvPr>
          <p:cNvSpPr txBox="1">
            <a:spLocks/>
          </p:cNvSpPr>
          <p:nvPr/>
        </p:nvSpPr>
        <p:spPr>
          <a:xfrm>
            <a:off x="36652774" y="24913142"/>
            <a:ext cx="7242652" cy="6127771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4800" b="1" dirty="0"/>
              <a:t>References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 err="1"/>
              <a:t>Gilkerson</a:t>
            </a:r>
            <a:r>
              <a:rPr lang="en-US" sz="1800" dirty="0"/>
              <a:t>, J., &amp; Richards, J. (2020). A guide to understanding the design and purpose of the LENA® System.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/>
              <a:t>Kwon, S. H., et al. (2015). Adaptive mechanisms of developing brain: Cerebral lateralization in the prematurely-born. </a:t>
            </a:r>
            <a:r>
              <a:rPr lang="en-US" sz="1800" dirty="0" err="1"/>
              <a:t>NeuroImage</a:t>
            </a:r>
            <a:r>
              <a:rPr lang="en-US" sz="1800" dirty="0"/>
              <a:t>, 108, 144–150.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/>
              <a:t>McLeod, S., et al. (2016). Multilingualism and speech-language competence in early childhood: Impact on academic and social-emotional outcomes at school. Early Childhood Research Quarterly, 34, 53–66.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/>
              <a:t>McLeod, S., et al. (2017). Tutorial: Speech assessment for multilingual children who do not speak the same language(s) as the speech-language pathologist. American Journal of Speech-Language Pathology, 26(3), 691–708.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/>
              <a:t>Spencer-Smith, M. M., et al. (2015). Bayley-III cognitive and language scales in preterm children. Pediatrics, 135(5), e1258–e1265.</a:t>
            </a:r>
          </a:p>
          <a:p>
            <a:pPr marL="342900" indent="-34290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1800" dirty="0" err="1"/>
              <a:t>Suskind</a:t>
            </a:r>
            <a:r>
              <a:rPr lang="en-US" sz="1800" dirty="0"/>
              <a:t>, D. L., et al. (2017). Development of the Survey of Parent/Provider Expectations and Knowledge (SPEAK). First Language, 38(3), 312–331.</a:t>
            </a:r>
          </a:p>
        </p:txBody>
      </p:sp>
      <p:pic>
        <p:nvPicPr>
          <p:cNvPr id="1031" name="Picture 7" descr="Children'S Miracle Network Logo Symbol">
            <a:extLst>
              <a:ext uri="{FF2B5EF4-FFF2-40B4-BE49-F238E27FC236}">
                <a16:creationId xmlns:a16="http://schemas.microsoft.com/office/drawing/2014/main" id="{A475C5AC-BC69-BB88-85B4-40AF6DF9B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44775" y="31310642"/>
            <a:ext cx="2599084" cy="1461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AutoShape 13">
            <a:extLst>
              <a:ext uri="{FF2B5EF4-FFF2-40B4-BE49-F238E27FC236}">
                <a16:creationId xmlns:a16="http://schemas.microsoft.com/office/drawing/2014/main" id="{47D11F79-556C-682E-2431-3F934C5D36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93200" y="1630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" name="Picture 25" descr="A yellow letters on a black background&#10;&#10;AI-generated content may be incorrect.">
            <a:extLst>
              <a:ext uri="{FF2B5EF4-FFF2-40B4-BE49-F238E27FC236}">
                <a16:creationId xmlns:a16="http://schemas.microsoft.com/office/drawing/2014/main" id="{9568C5BC-4995-58D0-40E6-3E25F1E76E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782523" y="31136696"/>
            <a:ext cx="5039561" cy="1844854"/>
          </a:xfrm>
          <a:prstGeom prst="rect">
            <a:avLst/>
          </a:prstGeom>
        </p:spPr>
      </p:pic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7704A4CD-AA99-F70D-F168-8995C193063D}"/>
              </a:ext>
            </a:extLst>
          </p:cNvPr>
          <p:cNvSpPr txBox="1">
            <a:spLocks/>
          </p:cNvSpPr>
          <p:nvPr/>
        </p:nvSpPr>
        <p:spPr>
          <a:xfrm>
            <a:off x="9671088" y="5689022"/>
            <a:ext cx="12513817" cy="2696393"/>
          </a:xfrm>
          <a:prstGeom prst="rect">
            <a:avLst/>
          </a:prstGeom>
        </p:spPr>
        <p:txBody>
          <a:bodyPr/>
          <a:lstStyle>
            <a:lvl1pPr marL="0" indent="0" algn="l" defTabSz="3291840" rtl="0" eaLnBrk="1" latinLnBrk="0" hangingPunct="1">
              <a:lnSpc>
                <a:spcPct val="100000"/>
              </a:lnSpc>
              <a:spcBef>
                <a:spcPts val="36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246888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Roboto" panose="02000000000000000000" pitchFamily="2" charset="0"/>
              <a:buChar char="–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2pPr>
            <a:lvl3pPr marL="411480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3pPr>
            <a:lvl4pPr marL="576072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‒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4pPr>
            <a:lvl5pPr marL="7406640" indent="-822960" algn="l" defTabSz="329184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altLang="en-US" sz="2800" b="1" dirty="0">
                <a:latin typeface="+mn-lt"/>
                <a:ea typeface="Arial" charset="0"/>
              </a:rPr>
              <a:t>Statistical Approaches</a:t>
            </a:r>
            <a:r>
              <a:rPr lang="en-US" altLang="en-US" sz="2800" dirty="0">
                <a:latin typeface="+mn-lt"/>
                <a:ea typeface="Arial" charset="0"/>
              </a:rPr>
              <a:t>: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Chi-square for categorical variables and t-test for continuous variables.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+mn-lt"/>
                <a:ea typeface="Arial" charset="0"/>
              </a:rPr>
              <a:t>Normality of continuous variables assessed with Shapiro-Wilkes Test of Normality and Wilcoxon rank-sum test was used for non-normal continuous variables.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1C92003F-0D56-3396-77B4-DC151AC263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190344" y="12635000"/>
            <a:ext cx="13147572" cy="70072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541FBC3-8A76-A3DD-F226-BAD16ECC87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879999" y="30690549"/>
            <a:ext cx="13147572" cy="70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880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IOWA BRAND 2021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000000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600" b="1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rtlCol="0">
        <a:spAutoFit/>
      </a:bodyPr>
      <a:lstStyle>
        <a:defPPr algn="l">
          <a:lnSpc>
            <a:spcPct val="130000"/>
          </a:lnSpc>
          <a:spcBef>
            <a:spcPts val="1800"/>
          </a:spcBef>
          <a:spcAft>
            <a:spcPts val="1400"/>
          </a:spcAft>
          <a:defRPr sz="2800" dirty="0">
            <a:cs typeface="Georgia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97FFD54-27B0-415C-8654-D843242BD071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22112</TotalTime>
  <Words>1360</Words>
  <Application>Microsoft Office PowerPoint</Application>
  <PresentationFormat>Custom</PresentationFormat>
  <Paragraphs>284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Roboto</vt:lpstr>
      <vt:lpstr>Times New Roman</vt:lpstr>
      <vt:lpstr>Wingdings</vt:lpstr>
      <vt:lpstr>Office Theme</vt:lpstr>
      <vt:lpstr>Preterm Birth and Multilingualism: Parental Beliefs and Early Language Exposure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Thurow, Maria G</cp:lastModifiedBy>
  <cp:revision>612</cp:revision>
  <dcterms:created xsi:type="dcterms:W3CDTF">2020-01-21T18:13:39Z</dcterms:created>
  <dcterms:modified xsi:type="dcterms:W3CDTF">2025-03-28T20:20:28Z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