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8" r:id="rId2"/>
  </p:sldIdLst>
  <p:sldSz cx="27432000" cy="19202400"/>
  <p:notesSz cx="6858000" cy="9144000"/>
  <p:defaultTextStyle>
    <a:defPPr>
      <a:defRPr lang="en-US"/>
    </a:defPPr>
    <a:lvl1pPr marL="0" algn="l" defTabSz="1332249" rtl="0" eaLnBrk="1" latinLnBrk="0" hangingPunct="1">
      <a:defRPr sz="5200" kern="1200">
        <a:solidFill>
          <a:schemeClr val="tx1"/>
        </a:solidFill>
        <a:latin typeface="+mn-lt"/>
        <a:ea typeface="+mn-ea"/>
        <a:cs typeface="+mn-cs"/>
      </a:defRPr>
    </a:lvl1pPr>
    <a:lvl2pPr marL="1332249" algn="l" defTabSz="1332249" rtl="0" eaLnBrk="1" latinLnBrk="0" hangingPunct="1">
      <a:defRPr sz="5200" kern="1200">
        <a:solidFill>
          <a:schemeClr val="tx1"/>
        </a:solidFill>
        <a:latin typeface="+mn-lt"/>
        <a:ea typeface="+mn-ea"/>
        <a:cs typeface="+mn-cs"/>
      </a:defRPr>
    </a:lvl2pPr>
    <a:lvl3pPr marL="2664496" algn="l" defTabSz="1332249" rtl="0" eaLnBrk="1" latinLnBrk="0" hangingPunct="1">
      <a:defRPr sz="5200" kern="1200">
        <a:solidFill>
          <a:schemeClr val="tx1"/>
        </a:solidFill>
        <a:latin typeface="+mn-lt"/>
        <a:ea typeface="+mn-ea"/>
        <a:cs typeface="+mn-cs"/>
      </a:defRPr>
    </a:lvl3pPr>
    <a:lvl4pPr marL="3996746" algn="l" defTabSz="1332249" rtl="0" eaLnBrk="1" latinLnBrk="0" hangingPunct="1">
      <a:defRPr sz="5200" kern="1200">
        <a:solidFill>
          <a:schemeClr val="tx1"/>
        </a:solidFill>
        <a:latin typeface="+mn-lt"/>
        <a:ea typeface="+mn-ea"/>
        <a:cs typeface="+mn-cs"/>
      </a:defRPr>
    </a:lvl4pPr>
    <a:lvl5pPr marL="5328994" algn="l" defTabSz="1332249" rtl="0" eaLnBrk="1" latinLnBrk="0" hangingPunct="1">
      <a:defRPr sz="5200" kern="1200">
        <a:solidFill>
          <a:schemeClr val="tx1"/>
        </a:solidFill>
        <a:latin typeface="+mn-lt"/>
        <a:ea typeface="+mn-ea"/>
        <a:cs typeface="+mn-cs"/>
      </a:defRPr>
    </a:lvl5pPr>
    <a:lvl6pPr marL="6661242" algn="l" defTabSz="1332249" rtl="0" eaLnBrk="1" latinLnBrk="0" hangingPunct="1">
      <a:defRPr sz="5200" kern="1200">
        <a:solidFill>
          <a:schemeClr val="tx1"/>
        </a:solidFill>
        <a:latin typeface="+mn-lt"/>
        <a:ea typeface="+mn-ea"/>
        <a:cs typeface="+mn-cs"/>
      </a:defRPr>
    </a:lvl6pPr>
    <a:lvl7pPr marL="7993491" algn="l" defTabSz="1332249" rtl="0" eaLnBrk="1" latinLnBrk="0" hangingPunct="1">
      <a:defRPr sz="5200" kern="1200">
        <a:solidFill>
          <a:schemeClr val="tx1"/>
        </a:solidFill>
        <a:latin typeface="+mn-lt"/>
        <a:ea typeface="+mn-ea"/>
        <a:cs typeface="+mn-cs"/>
      </a:defRPr>
    </a:lvl7pPr>
    <a:lvl8pPr marL="9325740" algn="l" defTabSz="1332249" rtl="0" eaLnBrk="1" latinLnBrk="0" hangingPunct="1">
      <a:defRPr sz="5200" kern="1200">
        <a:solidFill>
          <a:schemeClr val="tx1"/>
        </a:solidFill>
        <a:latin typeface="+mn-lt"/>
        <a:ea typeface="+mn-ea"/>
        <a:cs typeface="+mn-cs"/>
      </a:defRPr>
    </a:lvl8pPr>
    <a:lvl9pPr marL="10657988" algn="l" defTabSz="1332249" rtl="0" eaLnBrk="1" latinLnBrk="0" hangingPunct="1">
      <a:defRPr sz="5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910" userDrawn="1">
          <p15:clr>
            <a:srgbClr val="A4A3A4"/>
          </p15:clr>
        </p15:guide>
        <p15:guide id="2" pos="4902" userDrawn="1">
          <p15:clr>
            <a:srgbClr val="A4A3A4"/>
          </p15:clr>
        </p15:guide>
        <p15:guide id="3" pos="5193" userDrawn="1">
          <p15:clr>
            <a:srgbClr val="A4A3A4"/>
          </p15:clr>
        </p15:guide>
        <p15:guide id="4" pos="12379" userDrawn="1">
          <p15:clr>
            <a:srgbClr val="A4A3A4"/>
          </p15:clr>
        </p15:guide>
        <p15:guide id="5" pos="12671" userDrawn="1">
          <p15:clr>
            <a:srgbClr val="A4A3A4"/>
          </p15:clr>
        </p15:guide>
        <p15:guide id="6" pos="1207" userDrawn="1">
          <p15:clr>
            <a:srgbClr val="A4A3A4"/>
          </p15:clr>
        </p15:guide>
        <p15:guide id="7" pos="1704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D00"/>
    <a:srgbClr val="F7C142"/>
    <a:srgbClr val="F8C95B"/>
    <a:srgbClr val="F6B82A"/>
    <a:srgbClr val="F2C806"/>
    <a:srgbClr val="FFC100"/>
    <a:srgbClr val="FFA5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92" autoAdjust="0"/>
    <p:restoredTop sz="95876"/>
  </p:normalViewPr>
  <p:slideViewPr>
    <p:cSldViewPr snapToGrid="0" snapToObjects="1">
      <p:cViewPr>
        <p:scale>
          <a:sx n="40" d="100"/>
          <a:sy n="40" d="100"/>
        </p:scale>
        <p:origin x="1677" y="-177"/>
      </p:cViewPr>
      <p:guideLst>
        <p:guide orient="horz" pos="11910"/>
        <p:guide pos="4902"/>
        <p:guide pos="5193"/>
        <p:guide pos="12379"/>
        <p:guide pos="12671"/>
        <p:guide pos="1207"/>
        <p:guide pos="170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50" d="100"/>
        <a:sy n="5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2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</c:v>
                </c:pt>
              </c:strCache>
            </c:strRef>
          </c:tx>
          <c:spPr>
            <a:solidFill>
              <a:schemeClr val="dk1">
                <a:tint val="88500"/>
              </a:schemeClr>
            </a:solidFill>
            <a:ln>
              <a:noFill/>
            </a:ln>
            <a:effectLst/>
          </c:spPr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14</c:v>
                </c:pt>
                <c:pt idx="1">
                  <c:v>20</c:v>
                </c:pt>
                <c:pt idx="2">
                  <c:v>13</c:v>
                </c:pt>
                <c:pt idx="3">
                  <c:v>9</c:v>
                </c:pt>
                <c:pt idx="4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6F8-824C-8F77-4AAEFBAAA8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4523840"/>
        <c:axId val="74520704"/>
      </c:barChart>
      <c:catAx>
        <c:axId val="7452384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Number</a:t>
                </a:r>
                <a:r>
                  <a:rPr lang="en-US" baseline="0" dirty="0"/>
                  <a:t> of Serious Morbidities</a:t>
                </a:r>
                <a:endParaRPr lang="en-US" dirty="0"/>
              </a:p>
            </c:rich>
          </c:tx>
          <c:layout>
            <c:manualLayout>
              <c:xMode val="edge"/>
              <c:yMode val="edge"/>
              <c:x val="0.31054839972633397"/>
              <c:y val="0.9223447921764159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4520704"/>
        <c:crosses val="autoZero"/>
        <c:auto val="1"/>
        <c:lblAlgn val="ctr"/>
        <c:lblOffset val="100"/>
        <c:noMultiLvlLbl val="0"/>
      </c:catAx>
      <c:valAx>
        <c:axId val="745207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Number</a:t>
                </a:r>
                <a:r>
                  <a:rPr lang="en-US" baseline="0" dirty="0"/>
                  <a:t> of Infants</a:t>
                </a:r>
                <a:endParaRPr lang="en-US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45238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solidFill>
        <a:schemeClr val="tx1"/>
      </a:solidFill>
    </a:ln>
    <a:effectLst/>
  </c:spPr>
  <c:txPr>
    <a:bodyPr/>
    <a:lstStyle/>
    <a:p>
      <a:pPr>
        <a:defRPr sz="1600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0F3BA4-B9EC-7845-8C78-8839E5EC29CE}" type="datetimeFigureOut">
              <a:rPr lang="en-US" smtClean="0"/>
              <a:t>4/6/2026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23963" y="1143000"/>
            <a:ext cx="44100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E21776-9072-BE47-9142-19BA0D70DA3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37146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FA947C-392A-4D9D-2518-C67443004A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8DA78D8-980F-BFBE-BCB1-993EBA62545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13C1D5E-46CA-A9C4-4FB5-714BCB84186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3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649DC5-2EA6-5E8E-37CF-8443AEA724C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E21776-9072-BE47-9142-19BA0D70DA30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87150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7400" y="5965191"/>
            <a:ext cx="23317200" cy="411607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10881360"/>
            <a:ext cx="19202400" cy="490728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3057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6114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917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22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65286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78343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91400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04457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371600" y="17797781"/>
            <a:ext cx="6400800" cy="1022350"/>
          </a:xfrm>
          <a:prstGeom prst="rect">
            <a:avLst/>
          </a:prstGeom>
        </p:spPr>
        <p:txBody>
          <a:bodyPr/>
          <a:lstStyle/>
          <a:p>
            <a:fld id="{806AC2E7-7D05-FC4A-9DD7-FD1620ACD022}" type="datetimeFigureOut">
              <a:rPr lang="en-US"/>
              <a:pPr/>
              <a:t>4/6/2026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372600" y="17797781"/>
            <a:ext cx="8686800" cy="102235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9659600" y="17797781"/>
            <a:ext cx="6400800" cy="1022350"/>
          </a:xfrm>
          <a:prstGeom prst="rect">
            <a:avLst/>
          </a:prstGeom>
        </p:spPr>
        <p:txBody>
          <a:bodyPr/>
          <a:lstStyle/>
          <a:p>
            <a:fld id="{BEFADF51-EBB0-954E-AE90-31AB48F601DA}" type="slidenum">
              <a:rPr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768986"/>
            <a:ext cx="24688800" cy="32004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4480562"/>
            <a:ext cx="24688800" cy="1267269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371600" y="17797781"/>
            <a:ext cx="6400800" cy="1022350"/>
          </a:xfrm>
          <a:prstGeom prst="rect">
            <a:avLst/>
          </a:prstGeom>
        </p:spPr>
        <p:txBody>
          <a:bodyPr/>
          <a:lstStyle/>
          <a:p>
            <a:fld id="{806AC2E7-7D05-FC4A-9DD7-FD1620ACD022}" type="datetimeFigureOut">
              <a:rPr lang="en-US"/>
              <a:pPr/>
              <a:t>4/6/2026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372600" y="17797781"/>
            <a:ext cx="8686800" cy="102235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9659600" y="17797781"/>
            <a:ext cx="6400800" cy="1022350"/>
          </a:xfrm>
          <a:prstGeom prst="rect">
            <a:avLst/>
          </a:prstGeom>
        </p:spPr>
        <p:txBody>
          <a:bodyPr/>
          <a:lstStyle/>
          <a:p>
            <a:fld id="{BEFADF51-EBB0-954E-AE90-31AB48F601DA}" type="slidenum">
              <a:rPr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9888200" y="768988"/>
            <a:ext cx="6172200" cy="16384270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768988"/>
            <a:ext cx="18059400" cy="1638427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371600" y="17797781"/>
            <a:ext cx="6400800" cy="1022350"/>
          </a:xfrm>
          <a:prstGeom prst="rect">
            <a:avLst/>
          </a:prstGeom>
        </p:spPr>
        <p:txBody>
          <a:bodyPr/>
          <a:lstStyle/>
          <a:p>
            <a:fld id="{806AC2E7-7D05-FC4A-9DD7-FD1620ACD022}" type="datetimeFigureOut">
              <a:rPr lang="en-US"/>
              <a:pPr/>
              <a:t>4/6/2026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372600" y="17797781"/>
            <a:ext cx="8686800" cy="102235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9659600" y="17797781"/>
            <a:ext cx="6400800" cy="1022350"/>
          </a:xfrm>
          <a:prstGeom prst="rect">
            <a:avLst/>
          </a:prstGeom>
        </p:spPr>
        <p:txBody>
          <a:bodyPr/>
          <a:lstStyle/>
          <a:p>
            <a:fld id="{BEFADF51-EBB0-954E-AE90-31AB48F601DA}" type="slidenum">
              <a:rPr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768986"/>
            <a:ext cx="24688800" cy="32004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4480562"/>
            <a:ext cx="24688800" cy="1267269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371600" y="17797781"/>
            <a:ext cx="6400800" cy="1022350"/>
          </a:xfrm>
          <a:prstGeom prst="rect">
            <a:avLst/>
          </a:prstGeom>
        </p:spPr>
        <p:txBody>
          <a:bodyPr/>
          <a:lstStyle/>
          <a:p>
            <a:fld id="{806AC2E7-7D05-FC4A-9DD7-FD1620ACD022}" type="datetimeFigureOut">
              <a:rPr lang="en-US"/>
              <a:pPr/>
              <a:t>4/6/2026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372600" y="17797781"/>
            <a:ext cx="8686800" cy="102235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9659600" y="17797781"/>
            <a:ext cx="6400800" cy="1022350"/>
          </a:xfrm>
          <a:prstGeom prst="rect">
            <a:avLst/>
          </a:prstGeom>
        </p:spPr>
        <p:txBody>
          <a:bodyPr/>
          <a:lstStyle/>
          <a:p>
            <a:fld id="{BEFADF51-EBB0-954E-AE90-31AB48F601DA}" type="slidenum">
              <a:rPr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6939" y="12339321"/>
            <a:ext cx="23317200" cy="3813810"/>
          </a:xfrm>
          <a:prstGeom prst="rect">
            <a:avLst/>
          </a:prstGeom>
        </p:spPr>
        <p:txBody>
          <a:bodyPr anchor="t"/>
          <a:lstStyle>
            <a:lvl1pPr algn="l">
              <a:defRPr sz="11466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6939" y="8138798"/>
            <a:ext cx="23317200" cy="420052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5684">
                <a:solidFill>
                  <a:schemeClr val="tx1">
                    <a:tint val="75000"/>
                  </a:schemeClr>
                </a:solidFill>
              </a:defRPr>
            </a:lvl1pPr>
            <a:lvl2pPr marL="1305725" indent="0">
              <a:buNone/>
              <a:defRPr sz="5096">
                <a:solidFill>
                  <a:schemeClr val="tx1">
                    <a:tint val="75000"/>
                  </a:schemeClr>
                </a:solidFill>
              </a:defRPr>
            </a:lvl2pPr>
            <a:lvl3pPr marL="2611449" indent="0">
              <a:buNone/>
              <a:defRPr sz="4606">
                <a:solidFill>
                  <a:schemeClr val="tx1">
                    <a:tint val="75000"/>
                  </a:schemeClr>
                </a:solidFill>
              </a:defRPr>
            </a:lvl3pPr>
            <a:lvl4pPr marL="3917175" indent="0">
              <a:buNone/>
              <a:defRPr sz="4018">
                <a:solidFill>
                  <a:schemeClr val="tx1">
                    <a:tint val="75000"/>
                  </a:schemeClr>
                </a:solidFill>
              </a:defRPr>
            </a:lvl4pPr>
            <a:lvl5pPr marL="5222900" indent="0">
              <a:buNone/>
              <a:defRPr sz="4018">
                <a:solidFill>
                  <a:schemeClr val="tx1">
                    <a:tint val="75000"/>
                  </a:schemeClr>
                </a:solidFill>
              </a:defRPr>
            </a:lvl5pPr>
            <a:lvl6pPr marL="6528624" indent="0">
              <a:buNone/>
              <a:defRPr sz="4018">
                <a:solidFill>
                  <a:schemeClr val="tx1">
                    <a:tint val="75000"/>
                  </a:schemeClr>
                </a:solidFill>
              </a:defRPr>
            </a:lvl6pPr>
            <a:lvl7pPr marL="7834348" indent="0">
              <a:buNone/>
              <a:defRPr sz="4018">
                <a:solidFill>
                  <a:schemeClr val="tx1">
                    <a:tint val="75000"/>
                  </a:schemeClr>
                </a:solidFill>
              </a:defRPr>
            </a:lvl7pPr>
            <a:lvl8pPr marL="9140074" indent="0">
              <a:buNone/>
              <a:defRPr sz="4018">
                <a:solidFill>
                  <a:schemeClr val="tx1">
                    <a:tint val="75000"/>
                  </a:schemeClr>
                </a:solidFill>
              </a:defRPr>
            </a:lvl8pPr>
            <a:lvl9pPr marL="10445798" indent="0">
              <a:buNone/>
              <a:defRPr sz="401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371600" y="17797781"/>
            <a:ext cx="6400800" cy="1022350"/>
          </a:xfrm>
          <a:prstGeom prst="rect">
            <a:avLst/>
          </a:prstGeom>
        </p:spPr>
        <p:txBody>
          <a:bodyPr/>
          <a:lstStyle/>
          <a:p>
            <a:fld id="{806AC2E7-7D05-FC4A-9DD7-FD1620ACD022}" type="datetimeFigureOut">
              <a:rPr lang="en-US"/>
              <a:pPr/>
              <a:t>4/6/2026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372600" y="17797781"/>
            <a:ext cx="8686800" cy="102235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9659600" y="17797781"/>
            <a:ext cx="6400800" cy="1022350"/>
          </a:xfrm>
          <a:prstGeom prst="rect">
            <a:avLst/>
          </a:prstGeom>
        </p:spPr>
        <p:txBody>
          <a:bodyPr/>
          <a:lstStyle/>
          <a:p>
            <a:fld id="{BEFADF51-EBB0-954E-AE90-31AB48F601DA}" type="slidenum">
              <a:rPr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768986"/>
            <a:ext cx="24688800" cy="32004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4480562"/>
            <a:ext cx="12115800" cy="12672696"/>
          </a:xfrm>
          <a:prstGeom prst="rect">
            <a:avLst/>
          </a:prstGeom>
        </p:spPr>
        <p:txBody>
          <a:bodyPr/>
          <a:lstStyle>
            <a:lvl1pPr>
              <a:defRPr sz="8036"/>
            </a:lvl1pPr>
            <a:lvl2pPr>
              <a:defRPr sz="6860"/>
            </a:lvl2pPr>
            <a:lvl3pPr>
              <a:defRPr sz="5684"/>
            </a:lvl3pPr>
            <a:lvl4pPr>
              <a:defRPr sz="5096"/>
            </a:lvl4pPr>
            <a:lvl5pPr>
              <a:defRPr sz="5096"/>
            </a:lvl5pPr>
            <a:lvl6pPr>
              <a:defRPr sz="5096"/>
            </a:lvl6pPr>
            <a:lvl7pPr>
              <a:defRPr sz="5096"/>
            </a:lvl7pPr>
            <a:lvl8pPr>
              <a:defRPr sz="5096"/>
            </a:lvl8pPr>
            <a:lvl9pPr>
              <a:defRPr sz="509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944600" y="4480562"/>
            <a:ext cx="12115800" cy="12672696"/>
          </a:xfrm>
          <a:prstGeom prst="rect">
            <a:avLst/>
          </a:prstGeom>
        </p:spPr>
        <p:txBody>
          <a:bodyPr/>
          <a:lstStyle>
            <a:lvl1pPr>
              <a:defRPr sz="8036"/>
            </a:lvl1pPr>
            <a:lvl2pPr>
              <a:defRPr sz="6860"/>
            </a:lvl2pPr>
            <a:lvl3pPr>
              <a:defRPr sz="5684"/>
            </a:lvl3pPr>
            <a:lvl4pPr>
              <a:defRPr sz="5096"/>
            </a:lvl4pPr>
            <a:lvl5pPr>
              <a:defRPr sz="5096"/>
            </a:lvl5pPr>
            <a:lvl6pPr>
              <a:defRPr sz="5096"/>
            </a:lvl6pPr>
            <a:lvl7pPr>
              <a:defRPr sz="5096"/>
            </a:lvl7pPr>
            <a:lvl8pPr>
              <a:defRPr sz="5096"/>
            </a:lvl8pPr>
            <a:lvl9pPr>
              <a:defRPr sz="509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371600" y="17797781"/>
            <a:ext cx="6400800" cy="1022350"/>
          </a:xfrm>
          <a:prstGeom prst="rect">
            <a:avLst/>
          </a:prstGeom>
        </p:spPr>
        <p:txBody>
          <a:bodyPr/>
          <a:lstStyle/>
          <a:p>
            <a:fld id="{806AC2E7-7D05-FC4A-9DD7-FD1620ACD022}" type="datetimeFigureOut">
              <a:rPr lang="en-US"/>
              <a:pPr/>
              <a:t>4/6/2026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372600" y="17797781"/>
            <a:ext cx="8686800" cy="102235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9659600" y="17797781"/>
            <a:ext cx="6400800" cy="1022350"/>
          </a:xfrm>
          <a:prstGeom prst="rect">
            <a:avLst/>
          </a:prstGeom>
        </p:spPr>
        <p:txBody>
          <a:bodyPr/>
          <a:lstStyle/>
          <a:p>
            <a:fld id="{BEFADF51-EBB0-954E-AE90-31AB48F601DA}" type="slidenum">
              <a:rPr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768986"/>
            <a:ext cx="24688800" cy="32004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4298316"/>
            <a:ext cx="12120564" cy="179133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6860" b="1"/>
            </a:lvl1pPr>
            <a:lvl2pPr marL="1305725" indent="0">
              <a:buNone/>
              <a:defRPr sz="5684" b="1"/>
            </a:lvl2pPr>
            <a:lvl3pPr marL="2611449" indent="0">
              <a:buNone/>
              <a:defRPr sz="5096" b="1"/>
            </a:lvl3pPr>
            <a:lvl4pPr marL="3917175" indent="0">
              <a:buNone/>
              <a:defRPr sz="4606" b="1"/>
            </a:lvl4pPr>
            <a:lvl5pPr marL="5222900" indent="0">
              <a:buNone/>
              <a:defRPr sz="4606" b="1"/>
            </a:lvl5pPr>
            <a:lvl6pPr marL="6528624" indent="0">
              <a:buNone/>
              <a:defRPr sz="4606" b="1"/>
            </a:lvl6pPr>
            <a:lvl7pPr marL="7834348" indent="0">
              <a:buNone/>
              <a:defRPr sz="4606" b="1"/>
            </a:lvl7pPr>
            <a:lvl8pPr marL="9140074" indent="0">
              <a:buNone/>
              <a:defRPr sz="4606" b="1"/>
            </a:lvl8pPr>
            <a:lvl9pPr marL="10445798" indent="0">
              <a:buNone/>
              <a:defRPr sz="460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6089650"/>
            <a:ext cx="12120564" cy="11063606"/>
          </a:xfrm>
          <a:prstGeom prst="rect">
            <a:avLst/>
          </a:prstGeom>
        </p:spPr>
        <p:txBody>
          <a:bodyPr/>
          <a:lstStyle>
            <a:lvl1pPr>
              <a:defRPr sz="6860"/>
            </a:lvl1pPr>
            <a:lvl2pPr>
              <a:defRPr sz="5684"/>
            </a:lvl2pPr>
            <a:lvl3pPr>
              <a:defRPr sz="5096"/>
            </a:lvl3pPr>
            <a:lvl4pPr>
              <a:defRPr sz="4606"/>
            </a:lvl4pPr>
            <a:lvl5pPr>
              <a:defRPr sz="4606"/>
            </a:lvl5pPr>
            <a:lvl6pPr>
              <a:defRPr sz="4606"/>
            </a:lvl6pPr>
            <a:lvl7pPr>
              <a:defRPr sz="4606"/>
            </a:lvl7pPr>
            <a:lvl8pPr>
              <a:defRPr sz="4606"/>
            </a:lvl8pPr>
            <a:lvl9pPr>
              <a:defRPr sz="460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3935080" y="4298316"/>
            <a:ext cx="12125325" cy="179133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6860" b="1"/>
            </a:lvl1pPr>
            <a:lvl2pPr marL="1305725" indent="0">
              <a:buNone/>
              <a:defRPr sz="5684" b="1"/>
            </a:lvl2pPr>
            <a:lvl3pPr marL="2611449" indent="0">
              <a:buNone/>
              <a:defRPr sz="5096" b="1"/>
            </a:lvl3pPr>
            <a:lvl4pPr marL="3917175" indent="0">
              <a:buNone/>
              <a:defRPr sz="4606" b="1"/>
            </a:lvl4pPr>
            <a:lvl5pPr marL="5222900" indent="0">
              <a:buNone/>
              <a:defRPr sz="4606" b="1"/>
            </a:lvl5pPr>
            <a:lvl6pPr marL="6528624" indent="0">
              <a:buNone/>
              <a:defRPr sz="4606" b="1"/>
            </a:lvl6pPr>
            <a:lvl7pPr marL="7834348" indent="0">
              <a:buNone/>
              <a:defRPr sz="4606" b="1"/>
            </a:lvl7pPr>
            <a:lvl8pPr marL="9140074" indent="0">
              <a:buNone/>
              <a:defRPr sz="4606" b="1"/>
            </a:lvl8pPr>
            <a:lvl9pPr marL="10445798" indent="0">
              <a:buNone/>
              <a:defRPr sz="460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3935080" y="6089650"/>
            <a:ext cx="12125325" cy="11063606"/>
          </a:xfrm>
          <a:prstGeom prst="rect">
            <a:avLst/>
          </a:prstGeom>
        </p:spPr>
        <p:txBody>
          <a:bodyPr/>
          <a:lstStyle>
            <a:lvl1pPr>
              <a:defRPr sz="6860"/>
            </a:lvl1pPr>
            <a:lvl2pPr>
              <a:defRPr sz="5684"/>
            </a:lvl2pPr>
            <a:lvl3pPr>
              <a:defRPr sz="5096"/>
            </a:lvl3pPr>
            <a:lvl4pPr>
              <a:defRPr sz="4606"/>
            </a:lvl4pPr>
            <a:lvl5pPr>
              <a:defRPr sz="4606"/>
            </a:lvl5pPr>
            <a:lvl6pPr>
              <a:defRPr sz="4606"/>
            </a:lvl6pPr>
            <a:lvl7pPr>
              <a:defRPr sz="4606"/>
            </a:lvl7pPr>
            <a:lvl8pPr>
              <a:defRPr sz="4606"/>
            </a:lvl8pPr>
            <a:lvl9pPr>
              <a:defRPr sz="460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371600" y="17797781"/>
            <a:ext cx="6400800" cy="1022350"/>
          </a:xfrm>
          <a:prstGeom prst="rect">
            <a:avLst/>
          </a:prstGeom>
        </p:spPr>
        <p:txBody>
          <a:bodyPr/>
          <a:lstStyle/>
          <a:p>
            <a:fld id="{806AC2E7-7D05-FC4A-9DD7-FD1620ACD022}" type="datetimeFigureOut">
              <a:rPr lang="en-US"/>
              <a:pPr/>
              <a:t>4/6/2026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372600" y="17797781"/>
            <a:ext cx="8686800" cy="102235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9659600" y="17797781"/>
            <a:ext cx="6400800" cy="1022350"/>
          </a:xfrm>
          <a:prstGeom prst="rect">
            <a:avLst/>
          </a:prstGeom>
        </p:spPr>
        <p:txBody>
          <a:bodyPr/>
          <a:lstStyle/>
          <a:p>
            <a:fld id="{BEFADF51-EBB0-954E-AE90-31AB48F601DA}" type="slidenum">
              <a:rPr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768986"/>
            <a:ext cx="24688800" cy="32004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371600" y="17797781"/>
            <a:ext cx="6400800" cy="1022350"/>
          </a:xfrm>
          <a:prstGeom prst="rect">
            <a:avLst/>
          </a:prstGeom>
        </p:spPr>
        <p:txBody>
          <a:bodyPr/>
          <a:lstStyle/>
          <a:p>
            <a:fld id="{806AC2E7-7D05-FC4A-9DD7-FD1620ACD022}" type="datetimeFigureOut">
              <a:rPr lang="en-US"/>
              <a:pPr/>
              <a:t>4/6/2026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9372600" y="17797781"/>
            <a:ext cx="8686800" cy="102235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9659600" y="17797781"/>
            <a:ext cx="6400800" cy="1022350"/>
          </a:xfrm>
          <a:prstGeom prst="rect">
            <a:avLst/>
          </a:prstGeom>
        </p:spPr>
        <p:txBody>
          <a:bodyPr/>
          <a:lstStyle/>
          <a:p>
            <a:fld id="{BEFADF51-EBB0-954E-AE90-31AB48F601DA}" type="slidenum">
              <a:rPr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371600" y="17797781"/>
            <a:ext cx="6400800" cy="1022350"/>
          </a:xfrm>
          <a:prstGeom prst="rect">
            <a:avLst/>
          </a:prstGeom>
        </p:spPr>
        <p:txBody>
          <a:bodyPr/>
          <a:lstStyle/>
          <a:p>
            <a:fld id="{806AC2E7-7D05-FC4A-9DD7-FD1620ACD022}" type="datetimeFigureOut">
              <a:rPr lang="en-US"/>
              <a:pPr/>
              <a:t>4/6/2026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9372600" y="17797781"/>
            <a:ext cx="8686800" cy="102235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9659600" y="17797781"/>
            <a:ext cx="6400800" cy="1022350"/>
          </a:xfrm>
          <a:prstGeom prst="rect">
            <a:avLst/>
          </a:prstGeom>
        </p:spPr>
        <p:txBody>
          <a:bodyPr/>
          <a:lstStyle/>
          <a:p>
            <a:fld id="{BEFADF51-EBB0-954E-AE90-31AB48F601DA}" type="slidenum">
              <a:rPr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5" y="764540"/>
            <a:ext cx="9024939" cy="3253740"/>
          </a:xfrm>
          <a:prstGeom prst="rect">
            <a:avLst/>
          </a:prstGeom>
        </p:spPr>
        <p:txBody>
          <a:bodyPr anchor="b"/>
          <a:lstStyle>
            <a:lvl1pPr algn="l">
              <a:defRPr sz="568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25150" y="764542"/>
            <a:ext cx="15335250" cy="16388716"/>
          </a:xfrm>
          <a:prstGeom prst="rect">
            <a:avLst/>
          </a:prstGeom>
        </p:spPr>
        <p:txBody>
          <a:bodyPr/>
          <a:lstStyle>
            <a:lvl1pPr>
              <a:defRPr sz="9114"/>
            </a:lvl1pPr>
            <a:lvl2pPr>
              <a:defRPr sz="8036"/>
            </a:lvl2pPr>
            <a:lvl3pPr>
              <a:defRPr sz="6860"/>
            </a:lvl3pPr>
            <a:lvl4pPr>
              <a:defRPr sz="5684"/>
            </a:lvl4pPr>
            <a:lvl5pPr>
              <a:defRPr sz="5684"/>
            </a:lvl5pPr>
            <a:lvl6pPr>
              <a:defRPr sz="5684"/>
            </a:lvl6pPr>
            <a:lvl7pPr>
              <a:defRPr sz="5684"/>
            </a:lvl7pPr>
            <a:lvl8pPr>
              <a:defRPr sz="5684"/>
            </a:lvl8pPr>
            <a:lvl9pPr>
              <a:defRPr sz="568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71605" y="4018282"/>
            <a:ext cx="9024939" cy="1313497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18"/>
            </a:lvl1pPr>
            <a:lvl2pPr marL="1305725" indent="0">
              <a:buNone/>
              <a:defRPr sz="3430"/>
            </a:lvl2pPr>
            <a:lvl3pPr marL="2611449" indent="0">
              <a:buNone/>
              <a:defRPr sz="2842"/>
            </a:lvl3pPr>
            <a:lvl4pPr marL="3917175" indent="0">
              <a:buNone/>
              <a:defRPr sz="2548"/>
            </a:lvl4pPr>
            <a:lvl5pPr marL="5222900" indent="0">
              <a:buNone/>
              <a:defRPr sz="2548"/>
            </a:lvl5pPr>
            <a:lvl6pPr marL="6528624" indent="0">
              <a:buNone/>
              <a:defRPr sz="2548"/>
            </a:lvl6pPr>
            <a:lvl7pPr marL="7834348" indent="0">
              <a:buNone/>
              <a:defRPr sz="2548"/>
            </a:lvl7pPr>
            <a:lvl8pPr marL="9140074" indent="0">
              <a:buNone/>
              <a:defRPr sz="2548"/>
            </a:lvl8pPr>
            <a:lvl9pPr marL="10445798" indent="0">
              <a:buNone/>
              <a:defRPr sz="254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371600" y="17797781"/>
            <a:ext cx="6400800" cy="1022350"/>
          </a:xfrm>
          <a:prstGeom prst="rect">
            <a:avLst/>
          </a:prstGeom>
        </p:spPr>
        <p:txBody>
          <a:bodyPr/>
          <a:lstStyle/>
          <a:p>
            <a:fld id="{806AC2E7-7D05-FC4A-9DD7-FD1620ACD022}" type="datetimeFigureOut">
              <a:rPr lang="en-US"/>
              <a:pPr/>
              <a:t>4/6/2026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372600" y="17797781"/>
            <a:ext cx="8686800" cy="102235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9659600" y="17797781"/>
            <a:ext cx="6400800" cy="1022350"/>
          </a:xfrm>
          <a:prstGeom prst="rect">
            <a:avLst/>
          </a:prstGeom>
        </p:spPr>
        <p:txBody>
          <a:bodyPr/>
          <a:lstStyle/>
          <a:p>
            <a:fld id="{BEFADF51-EBB0-954E-AE90-31AB48F601DA}" type="slidenum">
              <a:rPr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76864" y="13441680"/>
            <a:ext cx="16459200" cy="1586866"/>
          </a:xfrm>
          <a:prstGeom prst="rect">
            <a:avLst/>
          </a:prstGeom>
        </p:spPr>
        <p:txBody>
          <a:bodyPr anchor="b"/>
          <a:lstStyle>
            <a:lvl1pPr algn="l">
              <a:defRPr sz="568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376864" y="1715770"/>
            <a:ext cx="16459200" cy="115214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114"/>
            </a:lvl1pPr>
            <a:lvl2pPr marL="1305725" indent="0">
              <a:buNone/>
              <a:defRPr sz="8036"/>
            </a:lvl2pPr>
            <a:lvl3pPr marL="2611449" indent="0">
              <a:buNone/>
              <a:defRPr sz="6860"/>
            </a:lvl3pPr>
            <a:lvl4pPr marL="3917175" indent="0">
              <a:buNone/>
              <a:defRPr sz="5684"/>
            </a:lvl4pPr>
            <a:lvl5pPr marL="5222900" indent="0">
              <a:buNone/>
              <a:defRPr sz="5684"/>
            </a:lvl5pPr>
            <a:lvl6pPr marL="6528624" indent="0">
              <a:buNone/>
              <a:defRPr sz="5684"/>
            </a:lvl6pPr>
            <a:lvl7pPr marL="7834348" indent="0">
              <a:buNone/>
              <a:defRPr sz="5684"/>
            </a:lvl7pPr>
            <a:lvl8pPr marL="9140074" indent="0">
              <a:buNone/>
              <a:defRPr sz="5684"/>
            </a:lvl8pPr>
            <a:lvl9pPr marL="10445798" indent="0">
              <a:buNone/>
              <a:defRPr sz="5684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76864" y="15028546"/>
            <a:ext cx="16459200" cy="225361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18"/>
            </a:lvl1pPr>
            <a:lvl2pPr marL="1305725" indent="0">
              <a:buNone/>
              <a:defRPr sz="3430"/>
            </a:lvl2pPr>
            <a:lvl3pPr marL="2611449" indent="0">
              <a:buNone/>
              <a:defRPr sz="2842"/>
            </a:lvl3pPr>
            <a:lvl4pPr marL="3917175" indent="0">
              <a:buNone/>
              <a:defRPr sz="2548"/>
            </a:lvl4pPr>
            <a:lvl5pPr marL="5222900" indent="0">
              <a:buNone/>
              <a:defRPr sz="2548"/>
            </a:lvl5pPr>
            <a:lvl6pPr marL="6528624" indent="0">
              <a:buNone/>
              <a:defRPr sz="2548"/>
            </a:lvl6pPr>
            <a:lvl7pPr marL="7834348" indent="0">
              <a:buNone/>
              <a:defRPr sz="2548"/>
            </a:lvl7pPr>
            <a:lvl8pPr marL="9140074" indent="0">
              <a:buNone/>
              <a:defRPr sz="2548"/>
            </a:lvl8pPr>
            <a:lvl9pPr marL="10445798" indent="0">
              <a:buNone/>
              <a:defRPr sz="254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371600" y="17797781"/>
            <a:ext cx="6400800" cy="1022350"/>
          </a:xfrm>
          <a:prstGeom prst="rect">
            <a:avLst/>
          </a:prstGeom>
        </p:spPr>
        <p:txBody>
          <a:bodyPr/>
          <a:lstStyle/>
          <a:p>
            <a:fld id="{806AC2E7-7D05-FC4A-9DD7-FD1620ACD022}" type="datetimeFigureOut">
              <a:rPr lang="en-US"/>
              <a:pPr/>
              <a:t>4/6/2026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372600" y="17797781"/>
            <a:ext cx="8686800" cy="102235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9659600" y="17797781"/>
            <a:ext cx="6400800" cy="1022350"/>
          </a:xfrm>
          <a:prstGeom prst="rect">
            <a:avLst/>
          </a:prstGeom>
        </p:spPr>
        <p:txBody>
          <a:bodyPr/>
          <a:lstStyle/>
          <a:p>
            <a:fld id="{BEFADF51-EBB0-954E-AE90-31AB48F601DA}" type="slidenum">
              <a:rPr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3314166"/>
            <a:ext cx="27432000" cy="146304"/>
          </a:xfrm>
          <a:prstGeom prst="rect">
            <a:avLst/>
          </a:prstGeom>
          <a:solidFill>
            <a:srgbClr val="FFCD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096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-1"/>
            <a:ext cx="27432000" cy="3310971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096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8492872-5379-4016-ADFE-7FB63ECEEA9A}"/>
              </a:ext>
            </a:extLst>
          </p:cNvPr>
          <p:cNvSpPr/>
          <p:nvPr userDrawn="1"/>
        </p:nvSpPr>
        <p:spPr>
          <a:xfrm>
            <a:off x="0" y="18979748"/>
            <a:ext cx="27432000" cy="22265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096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07C7DA8-B402-431B-82ED-6906DC4BA1EF}"/>
              </a:ext>
            </a:extLst>
          </p:cNvPr>
          <p:cNvSpPr/>
          <p:nvPr userDrawn="1"/>
        </p:nvSpPr>
        <p:spPr>
          <a:xfrm>
            <a:off x="0" y="18867131"/>
            <a:ext cx="27432000" cy="146304"/>
          </a:xfrm>
          <a:prstGeom prst="rect">
            <a:avLst/>
          </a:prstGeom>
          <a:solidFill>
            <a:srgbClr val="FFCD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096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05725" rtl="0" eaLnBrk="1" latinLnBrk="0" hangingPunct="1">
        <a:spcBef>
          <a:spcPct val="0"/>
        </a:spcBef>
        <a:buNone/>
        <a:defRPr sz="1254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79294" indent="-979294" algn="l" defTabSz="1305725" rtl="0" eaLnBrk="1" latinLnBrk="0" hangingPunct="1">
        <a:spcBef>
          <a:spcPct val="20000"/>
        </a:spcBef>
        <a:buFont typeface="Arial"/>
        <a:buChar char="•"/>
        <a:defRPr sz="9114" kern="1200">
          <a:solidFill>
            <a:schemeClr val="tx1"/>
          </a:solidFill>
          <a:latin typeface="+mn-lt"/>
          <a:ea typeface="+mn-ea"/>
          <a:cs typeface="+mn-cs"/>
        </a:defRPr>
      </a:lvl1pPr>
      <a:lvl2pPr marL="2121803" indent="-816078" algn="l" defTabSz="1305725" rtl="0" eaLnBrk="1" latinLnBrk="0" hangingPunct="1">
        <a:spcBef>
          <a:spcPct val="20000"/>
        </a:spcBef>
        <a:buFont typeface="Arial"/>
        <a:buChar char="–"/>
        <a:defRPr sz="8036" kern="1200">
          <a:solidFill>
            <a:schemeClr val="tx1"/>
          </a:solidFill>
          <a:latin typeface="+mn-lt"/>
          <a:ea typeface="+mn-ea"/>
          <a:cs typeface="+mn-cs"/>
        </a:defRPr>
      </a:lvl2pPr>
      <a:lvl3pPr marL="3264312" indent="-652862" algn="l" defTabSz="1305725" rtl="0" eaLnBrk="1" latinLnBrk="0" hangingPunct="1">
        <a:spcBef>
          <a:spcPct val="20000"/>
        </a:spcBef>
        <a:buFont typeface="Arial"/>
        <a:buChar char="•"/>
        <a:defRPr sz="6860" kern="1200">
          <a:solidFill>
            <a:schemeClr val="tx1"/>
          </a:solidFill>
          <a:latin typeface="+mn-lt"/>
          <a:ea typeface="+mn-ea"/>
          <a:cs typeface="+mn-cs"/>
        </a:defRPr>
      </a:lvl3pPr>
      <a:lvl4pPr marL="4570037" indent="-652862" algn="l" defTabSz="1305725" rtl="0" eaLnBrk="1" latinLnBrk="0" hangingPunct="1">
        <a:spcBef>
          <a:spcPct val="20000"/>
        </a:spcBef>
        <a:buFont typeface="Arial"/>
        <a:buChar char="–"/>
        <a:defRPr sz="5684" kern="1200">
          <a:solidFill>
            <a:schemeClr val="tx1"/>
          </a:solidFill>
          <a:latin typeface="+mn-lt"/>
          <a:ea typeface="+mn-ea"/>
          <a:cs typeface="+mn-cs"/>
        </a:defRPr>
      </a:lvl4pPr>
      <a:lvl5pPr marL="5875762" indent="-652862" algn="l" defTabSz="1305725" rtl="0" eaLnBrk="1" latinLnBrk="0" hangingPunct="1">
        <a:spcBef>
          <a:spcPct val="20000"/>
        </a:spcBef>
        <a:buFont typeface="Arial"/>
        <a:buChar char="»"/>
        <a:defRPr sz="5684" kern="1200">
          <a:solidFill>
            <a:schemeClr val="tx1"/>
          </a:solidFill>
          <a:latin typeface="+mn-lt"/>
          <a:ea typeface="+mn-ea"/>
          <a:cs typeface="+mn-cs"/>
        </a:defRPr>
      </a:lvl5pPr>
      <a:lvl6pPr marL="7181486" indent="-652862" algn="l" defTabSz="1305725" rtl="0" eaLnBrk="1" latinLnBrk="0" hangingPunct="1">
        <a:spcBef>
          <a:spcPct val="20000"/>
        </a:spcBef>
        <a:buFont typeface="Arial"/>
        <a:buChar char="•"/>
        <a:defRPr sz="5684" kern="1200">
          <a:solidFill>
            <a:schemeClr val="tx1"/>
          </a:solidFill>
          <a:latin typeface="+mn-lt"/>
          <a:ea typeface="+mn-ea"/>
          <a:cs typeface="+mn-cs"/>
        </a:defRPr>
      </a:lvl6pPr>
      <a:lvl7pPr marL="8487212" indent="-652862" algn="l" defTabSz="1305725" rtl="0" eaLnBrk="1" latinLnBrk="0" hangingPunct="1">
        <a:spcBef>
          <a:spcPct val="20000"/>
        </a:spcBef>
        <a:buFont typeface="Arial"/>
        <a:buChar char="•"/>
        <a:defRPr sz="5684" kern="1200">
          <a:solidFill>
            <a:schemeClr val="tx1"/>
          </a:solidFill>
          <a:latin typeface="+mn-lt"/>
          <a:ea typeface="+mn-ea"/>
          <a:cs typeface="+mn-cs"/>
        </a:defRPr>
      </a:lvl7pPr>
      <a:lvl8pPr marL="9792936" indent="-652862" algn="l" defTabSz="1305725" rtl="0" eaLnBrk="1" latinLnBrk="0" hangingPunct="1">
        <a:spcBef>
          <a:spcPct val="20000"/>
        </a:spcBef>
        <a:buFont typeface="Arial"/>
        <a:buChar char="•"/>
        <a:defRPr sz="5684" kern="1200">
          <a:solidFill>
            <a:schemeClr val="tx1"/>
          </a:solidFill>
          <a:latin typeface="+mn-lt"/>
          <a:ea typeface="+mn-ea"/>
          <a:cs typeface="+mn-cs"/>
        </a:defRPr>
      </a:lvl8pPr>
      <a:lvl9pPr marL="11098661" indent="-652862" algn="l" defTabSz="1305725" rtl="0" eaLnBrk="1" latinLnBrk="0" hangingPunct="1">
        <a:spcBef>
          <a:spcPct val="20000"/>
        </a:spcBef>
        <a:buFont typeface="Arial"/>
        <a:buChar char="•"/>
        <a:defRPr sz="56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05725" rtl="0" eaLnBrk="1" latinLnBrk="0" hangingPunct="1">
        <a:defRPr sz="5096" kern="1200">
          <a:solidFill>
            <a:schemeClr val="tx1"/>
          </a:solidFill>
          <a:latin typeface="+mn-lt"/>
          <a:ea typeface="+mn-ea"/>
          <a:cs typeface="+mn-cs"/>
        </a:defRPr>
      </a:lvl1pPr>
      <a:lvl2pPr marL="1305725" algn="l" defTabSz="1305725" rtl="0" eaLnBrk="1" latinLnBrk="0" hangingPunct="1">
        <a:defRPr sz="5096" kern="1200">
          <a:solidFill>
            <a:schemeClr val="tx1"/>
          </a:solidFill>
          <a:latin typeface="+mn-lt"/>
          <a:ea typeface="+mn-ea"/>
          <a:cs typeface="+mn-cs"/>
        </a:defRPr>
      </a:lvl2pPr>
      <a:lvl3pPr marL="2611449" algn="l" defTabSz="1305725" rtl="0" eaLnBrk="1" latinLnBrk="0" hangingPunct="1">
        <a:defRPr sz="5096" kern="1200">
          <a:solidFill>
            <a:schemeClr val="tx1"/>
          </a:solidFill>
          <a:latin typeface="+mn-lt"/>
          <a:ea typeface="+mn-ea"/>
          <a:cs typeface="+mn-cs"/>
        </a:defRPr>
      </a:lvl3pPr>
      <a:lvl4pPr marL="3917175" algn="l" defTabSz="1305725" rtl="0" eaLnBrk="1" latinLnBrk="0" hangingPunct="1">
        <a:defRPr sz="5096" kern="1200">
          <a:solidFill>
            <a:schemeClr val="tx1"/>
          </a:solidFill>
          <a:latin typeface="+mn-lt"/>
          <a:ea typeface="+mn-ea"/>
          <a:cs typeface="+mn-cs"/>
        </a:defRPr>
      </a:lvl4pPr>
      <a:lvl5pPr marL="5222900" algn="l" defTabSz="1305725" rtl="0" eaLnBrk="1" latinLnBrk="0" hangingPunct="1">
        <a:defRPr sz="5096" kern="1200">
          <a:solidFill>
            <a:schemeClr val="tx1"/>
          </a:solidFill>
          <a:latin typeface="+mn-lt"/>
          <a:ea typeface="+mn-ea"/>
          <a:cs typeface="+mn-cs"/>
        </a:defRPr>
      </a:lvl5pPr>
      <a:lvl6pPr marL="6528624" algn="l" defTabSz="1305725" rtl="0" eaLnBrk="1" latinLnBrk="0" hangingPunct="1">
        <a:defRPr sz="5096" kern="1200">
          <a:solidFill>
            <a:schemeClr val="tx1"/>
          </a:solidFill>
          <a:latin typeface="+mn-lt"/>
          <a:ea typeface="+mn-ea"/>
          <a:cs typeface="+mn-cs"/>
        </a:defRPr>
      </a:lvl6pPr>
      <a:lvl7pPr marL="7834348" algn="l" defTabSz="1305725" rtl="0" eaLnBrk="1" latinLnBrk="0" hangingPunct="1">
        <a:defRPr sz="5096" kern="1200">
          <a:solidFill>
            <a:schemeClr val="tx1"/>
          </a:solidFill>
          <a:latin typeface="+mn-lt"/>
          <a:ea typeface="+mn-ea"/>
          <a:cs typeface="+mn-cs"/>
        </a:defRPr>
      </a:lvl7pPr>
      <a:lvl8pPr marL="9140074" algn="l" defTabSz="1305725" rtl="0" eaLnBrk="1" latinLnBrk="0" hangingPunct="1">
        <a:defRPr sz="5096" kern="1200">
          <a:solidFill>
            <a:schemeClr val="tx1"/>
          </a:solidFill>
          <a:latin typeface="+mn-lt"/>
          <a:ea typeface="+mn-ea"/>
          <a:cs typeface="+mn-cs"/>
        </a:defRPr>
      </a:lvl8pPr>
      <a:lvl9pPr marL="10445798" algn="l" defTabSz="1305725" rtl="0" eaLnBrk="1" latinLnBrk="0" hangingPunct="1">
        <a:defRPr sz="509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99BF25-D403-8ECE-4CCE-64FED036D7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4243515-36C6-DDDF-F191-D3A43AF13ADC}"/>
              </a:ext>
            </a:extLst>
          </p:cNvPr>
          <p:cNvSpPr txBox="1"/>
          <p:nvPr/>
        </p:nvSpPr>
        <p:spPr>
          <a:xfrm>
            <a:off x="584982" y="132089"/>
            <a:ext cx="25590711" cy="1643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040" dirty="0">
                <a:solidFill>
                  <a:srgbClr val="FFCD00"/>
                </a:solidFill>
                <a:latin typeface="Arial Black"/>
                <a:cs typeface="Arial Black"/>
              </a:rPr>
              <a:t>Epigenetic Signatures of Neonatal Stress:</a:t>
            </a:r>
          </a:p>
          <a:p>
            <a:pPr algn="ctr"/>
            <a:r>
              <a:rPr lang="en-US" sz="5040" dirty="0">
                <a:solidFill>
                  <a:srgbClr val="FFCD00"/>
                </a:solidFill>
                <a:latin typeface="Arial Black"/>
                <a:cs typeface="Arial Black"/>
              </a:rPr>
              <a:t> Linking NICU Stress Exposure to DNA Methylation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915AC57-5F3A-65A2-AD0F-A71063E36142}"/>
              </a:ext>
            </a:extLst>
          </p:cNvPr>
          <p:cNvSpPr txBox="1"/>
          <p:nvPr/>
        </p:nvSpPr>
        <p:spPr>
          <a:xfrm>
            <a:off x="459706" y="1729231"/>
            <a:ext cx="250799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Fulden Aycan, MD¹, Lindsey Rhea, BS², Emma Simpson, MS², Laura Jelliffe-Pawlowski, PhD, MS³, Elizabeth E. Rogers, MD⁴, John M. M. Dagle, MD, PhD¹, Kelli Kae Ryckman, PhD⁵, Allison Momany, PhD¹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DD2A7B0-58BB-6B7D-4121-7DEA88622F39}"/>
              </a:ext>
            </a:extLst>
          </p:cNvPr>
          <p:cNvSpPr txBox="1"/>
          <p:nvPr/>
        </p:nvSpPr>
        <p:spPr>
          <a:xfrm>
            <a:off x="519029" y="2509972"/>
            <a:ext cx="24434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¹ University of Iowa Stead Family Children’s Hospital, Iowa City, IA, USA, ² University of Iowa Roy J. and Lucille A. Carver College of Medicine, Iowa City, IA, USA, ³ New York University, New York, NY, USA, ⁴ </a:t>
            </a:r>
          </a:p>
          <a:p>
            <a:r>
              <a:rPr lang="en-US" sz="20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University of California, San Francisco, School of Medicine, San Francisco, CA, USA, ⁵ Indiana University, Bloomington, IN, USA</a:t>
            </a:r>
          </a:p>
        </p:txBody>
      </p:sp>
      <p:sp>
        <p:nvSpPr>
          <p:cNvPr id="27" name="Text Box 676">
            <a:extLst>
              <a:ext uri="{FF2B5EF4-FFF2-40B4-BE49-F238E27FC236}">
                <a16:creationId xmlns:a16="http://schemas.microsoft.com/office/drawing/2014/main" id="{FCA01313-9DA2-5A3A-E9E2-BD9D72A3BA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6846" y="4014269"/>
            <a:ext cx="5781934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Very preterm infants (VPT; &lt;32 weeks) experience significant NICU-related stress from medical procedures and illness —contributing to adverse neurodevelopmental outcomes.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DNA methylation (</a:t>
            </a:r>
            <a:r>
              <a:rPr lang="en-US" sz="2000" dirty="0" err="1"/>
              <a:t>DNAm</a:t>
            </a:r>
            <a:r>
              <a:rPr lang="en-US" sz="2000" dirty="0"/>
              <a:t>), an epigenetic mechanism, may link early-life stress to lasting biological changes.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Prior work evaluating </a:t>
            </a:r>
            <a:r>
              <a:rPr lang="en-US" sz="2000" dirty="0" err="1"/>
              <a:t>DNAm</a:t>
            </a:r>
            <a:r>
              <a:rPr lang="en-US" sz="2000" dirty="0"/>
              <a:t> associated with neonatal morbidities used samples at discharge, limiting the ability to distinguish whether changes precede or result from neonatal morbidities.</a:t>
            </a:r>
          </a:p>
        </p:txBody>
      </p:sp>
      <p:sp>
        <p:nvSpPr>
          <p:cNvPr id="28" name="Text Box 677">
            <a:extLst>
              <a:ext uri="{FF2B5EF4-FFF2-40B4-BE49-F238E27FC236}">
                <a16:creationId xmlns:a16="http://schemas.microsoft.com/office/drawing/2014/main" id="{6E1B0DCB-9C5D-E04B-2A3E-E524B8CDA8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6846" y="12249321"/>
            <a:ext cx="5943742" cy="6247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000" b="1" dirty="0"/>
              <a:t>Population:</a:t>
            </a:r>
            <a:r>
              <a:rPr lang="en-US" sz="2000" dirty="0"/>
              <a:t> VPT infants. </a:t>
            </a:r>
            <a:r>
              <a:rPr lang="en-US" sz="2000" i="1" dirty="0"/>
              <a:t>Excluded:</a:t>
            </a:r>
            <a:r>
              <a:rPr lang="en-US" sz="2000" dirty="0"/>
              <a:t> Known genetic syndromes, congenital anomalies, or lack of English-language consent.</a:t>
            </a:r>
          </a:p>
          <a:p>
            <a:endParaRPr lang="en-US" sz="2000" dirty="0"/>
          </a:p>
          <a:p>
            <a:r>
              <a:rPr lang="en-US" sz="2000" b="1" dirty="0"/>
              <a:t>Sample Collection: </a:t>
            </a:r>
            <a:r>
              <a:rPr lang="en-US" sz="2000" dirty="0"/>
              <a:t>Dried blood spots obtained at birth and serially until discharge.</a:t>
            </a:r>
          </a:p>
          <a:p>
            <a:endParaRPr lang="en-US" sz="2000" dirty="0"/>
          </a:p>
          <a:p>
            <a:r>
              <a:rPr lang="en-US" sz="2000" b="1" dirty="0"/>
              <a:t>Clinical Outcomes: </a:t>
            </a:r>
            <a:r>
              <a:rPr lang="en-US" sz="2000" dirty="0"/>
              <a:t>Major neonatal morbidities: Bronchopulmonary dysplasia (BPD). Retinopathy of prematurity (ROP), Serious brain injury, Infection.</a:t>
            </a:r>
          </a:p>
          <a:p>
            <a:endParaRPr lang="en-US" sz="2000" dirty="0"/>
          </a:p>
          <a:p>
            <a:r>
              <a:rPr lang="en-US" sz="2000" b="1" dirty="0"/>
              <a:t>Epigenetic Analysis: </a:t>
            </a:r>
            <a:r>
              <a:rPr lang="en-US" sz="2000" dirty="0"/>
              <a:t>DNA isolated from dried blood spots and </a:t>
            </a:r>
            <a:r>
              <a:rPr lang="en-US" sz="2000" dirty="0" err="1"/>
              <a:t>DNAm</a:t>
            </a:r>
            <a:r>
              <a:rPr lang="en-US" sz="2000" dirty="0"/>
              <a:t> measured using Illumina EPIC v2.0 array.</a:t>
            </a:r>
          </a:p>
          <a:p>
            <a:endParaRPr lang="en-US" sz="2000" dirty="0"/>
          </a:p>
          <a:p>
            <a:r>
              <a:rPr lang="en-US" sz="2000" b="1" dirty="0"/>
              <a:t>Analytic Approach: </a:t>
            </a:r>
            <a:r>
              <a:rPr lang="en-US" sz="2000" dirty="0"/>
              <a:t>Focused on loci previously associated with neonatal morbidity (Evers, 2020). Applied linear mixed-effects models to account for repeated measures.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CC72A11-D250-C4E3-0BC5-30CB624D5CF4}"/>
              </a:ext>
            </a:extLst>
          </p:cNvPr>
          <p:cNvSpPr/>
          <p:nvPr/>
        </p:nvSpPr>
        <p:spPr>
          <a:xfrm>
            <a:off x="6820969" y="3740728"/>
            <a:ext cx="14934433" cy="147223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4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C11657B-B738-AC4A-20DE-7FC815022DD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25260385" y="576630"/>
            <a:ext cx="2198008" cy="1651648"/>
          </a:xfrm>
          <a:prstGeom prst="rect">
            <a:avLst/>
          </a:prstGeom>
        </p:spPr>
      </p:pic>
      <p:sp>
        <p:nvSpPr>
          <p:cNvPr id="9" name="Text Box 676">
            <a:extLst>
              <a:ext uri="{FF2B5EF4-FFF2-40B4-BE49-F238E27FC236}">
                <a16:creationId xmlns:a16="http://schemas.microsoft.com/office/drawing/2014/main" id="{604A4809-C0F2-C64D-1672-2284B0CF4B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5473" y="9314167"/>
            <a:ext cx="5749228" cy="2015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342900" indent="-3429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+mn-lt"/>
                <a:ea typeface="Arial" charset="0"/>
                <a:cs typeface="Arial" charset="0"/>
              </a:rPr>
              <a:t>To investigate how serious neonatal morbidities influence epigenetic programming in VPT infants.</a:t>
            </a:r>
          </a:p>
          <a:p>
            <a:pPr marL="342900" indent="-3429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1" dirty="0">
                <a:latin typeface="+mn-lt"/>
                <a:ea typeface="Arial" charset="0"/>
                <a:cs typeface="Arial" charset="0"/>
              </a:rPr>
              <a:t>Aim</a:t>
            </a:r>
            <a:r>
              <a:rPr lang="en-US" sz="2000" dirty="0">
                <a:latin typeface="+mn-lt"/>
                <a:ea typeface="Arial" charset="0"/>
                <a:cs typeface="Arial" charset="0"/>
              </a:rPr>
              <a:t>: Assess </a:t>
            </a:r>
            <a:r>
              <a:rPr lang="en-US" sz="2000" dirty="0" err="1">
                <a:latin typeface="+mn-lt"/>
                <a:ea typeface="Arial" charset="0"/>
                <a:cs typeface="Arial" charset="0"/>
              </a:rPr>
              <a:t>DNAm</a:t>
            </a:r>
            <a:r>
              <a:rPr lang="en-US" sz="2000" dirty="0">
                <a:latin typeface="+mn-lt"/>
                <a:ea typeface="Arial" charset="0"/>
                <a:cs typeface="Arial" charset="0"/>
              </a:rPr>
              <a:t> changes related to serious neonatal morbidities across NICU hospitalization.</a:t>
            </a:r>
          </a:p>
        </p:txBody>
      </p:sp>
      <p:sp>
        <p:nvSpPr>
          <p:cNvPr id="10" name="Text Placeholder 14">
            <a:extLst>
              <a:ext uri="{FF2B5EF4-FFF2-40B4-BE49-F238E27FC236}">
                <a16:creationId xmlns:a16="http://schemas.microsoft.com/office/drawing/2014/main" id="{CA51F811-DE8D-AD94-676A-180D8EDC3703}"/>
              </a:ext>
            </a:extLst>
          </p:cNvPr>
          <p:cNvSpPr txBox="1">
            <a:spLocks/>
          </p:cNvSpPr>
          <p:nvPr/>
        </p:nvSpPr>
        <p:spPr>
          <a:xfrm>
            <a:off x="7206438" y="8637735"/>
            <a:ext cx="6747405" cy="485039"/>
          </a:xfrm>
          <a:prstGeom prst="rect">
            <a:avLst/>
          </a:prstGeom>
        </p:spPr>
        <p:txBody>
          <a:bodyPr/>
          <a:lstStyle>
            <a:lvl1pPr marL="0" indent="0" algn="l" defTabSz="3291840" rtl="0" eaLnBrk="1" latinLnBrk="0" hangingPunct="1">
              <a:lnSpc>
                <a:spcPct val="100000"/>
              </a:lnSpc>
              <a:spcBef>
                <a:spcPts val="3600"/>
              </a:spcBef>
              <a:buFont typeface="Arial" panose="020B0604020202020204" pitchFamily="34" charset="0"/>
              <a:buNone/>
              <a:defRPr sz="5400" kern="1200">
                <a:solidFill>
                  <a:schemeClr val="tx1"/>
                </a:solidFill>
                <a:latin typeface="+mj-lt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246888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Roboto" panose="02000000000000000000" pitchFamily="2" charset="0"/>
              <a:buChar char="–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411480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576072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‒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740664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905256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9848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34440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99032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1200"/>
              </a:spcAft>
              <a:defRPr/>
            </a:pPr>
            <a:r>
              <a:rPr lang="en-US" altLang="en-US" sz="1400" i="1" dirty="0">
                <a:ea typeface="Arial" charset="0"/>
              </a:rPr>
              <a:t>Note. </a:t>
            </a:r>
            <a:r>
              <a:rPr lang="en-US" sz="1400" dirty="0">
                <a:effectLst/>
                <a:ea typeface="MS Mincho" panose="02020609040205080304" pitchFamily="49" charset="-128"/>
              </a:rPr>
              <a:t>Brain injury includes severe IVH or PVL; infection includes sepsis, NEC, or meningitis; BPD defined as oxygen need at 36 weeks PMA.</a:t>
            </a:r>
            <a:endParaRPr lang="en-US" sz="1400" dirty="0">
              <a:effectLst/>
              <a:ea typeface="Calibri" panose="020F0502020204030204" pitchFamily="34" charset="0"/>
            </a:endParaRPr>
          </a:p>
        </p:txBody>
      </p:sp>
      <p:sp>
        <p:nvSpPr>
          <p:cNvPr id="46" name="Text Placeholder 14">
            <a:extLst>
              <a:ext uri="{FF2B5EF4-FFF2-40B4-BE49-F238E27FC236}">
                <a16:creationId xmlns:a16="http://schemas.microsoft.com/office/drawing/2014/main" id="{89F1BB9A-ED8F-EBFD-4B68-A78C135AD411}"/>
              </a:ext>
            </a:extLst>
          </p:cNvPr>
          <p:cNvSpPr txBox="1">
            <a:spLocks/>
          </p:cNvSpPr>
          <p:nvPr/>
        </p:nvSpPr>
        <p:spPr>
          <a:xfrm>
            <a:off x="7251459" y="4185937"/>
            <a:ext cx="6842861" cy="584774"/>
          </a:xfrm>
          <a:prstGeom prst="rect">
            <a:avLst/>
          </a:prstGeom>
        </p:spPr>
        <p:txBody>
          <a:bodyPr/>
          <a:lstStyle>
            <a:lvl1pPr marL="0" indent="0" algn="l" defTabSz="3291840" rtl="0" eaLnBrk="1" latinLnBrk="0" hangingPunct="1">
              <a:lnSpc>
                <a:spcPct val="100000"/>
              </a:lnSpc>
              <a:spcBef>
                <a:spcPts val="3600"/>
              </a:spcBef>
              <a:buFont typeface="Arial" panose="020B0604020202020204" pitchFamily="34" charset="0"/>
              <a:buNone/>
              <a:defRPr sz="5400" kern="1200">
                <a:solidFill>
                  <a:schemeClr val="tx1"/>
                </a:solidFill>
                <a:latin typeface="+mj-lt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246888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Roboto" panose="02000000000000000000" pitchFamily="2" charset="0"/>
              <a:buChar char="–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411480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576072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‒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740664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905256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9848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34440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99032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1800" b="1" dirty="0">
                <a:effectLst/>
                <a:ea typeface="MS Mincho" panose="02020609040205080304" pitchFamily="49" charset="-128"/>
              </a:rPr>
              <a:t>Table 1: Infant Demographic and Clinical Characteristics</a:t>
            </a:r>
            <a:endParaRPr lang="en-US" sz="1800" b="1" dirty="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59D995F5-4DAF-061D-9BBE-08E4D414B0B7}"/>
              </a:ext>
            </a:extLst>
          </p:cNvPr>
          <p:cNvSpPr txBox="1"/>
          <p:nvPr/>
        </p:nvSpPr>
        <p:spPr>
          <a:xfrm>
            <a:off x="7188443" y="13890472"/>
            <a:ext cx="13797026" cy="307777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en-US" sz="1400" i="1" dirty="0">
                <a:effectLst/>
                <a:ea typeface="Calibri" panose="020F0502020204030204" pitchFamily="34" charset="0"/>
              </a:rPr>
              <a:t>Note</a:t>
            </a:r>
            <a:r>
              <a:rPr lang="en-US" sz="1400" dirty="0">
                <a:effectLst/>
                <a:ea typeface="Calibri" panose="020F0502020204030204" pitchFamily="34" charset="0"/>
              </a:rPr>
              <a:t>.</a:t>
            </a:r>
            <a:r>
              <a:rPr lang="en-US" sz="1400" dirty="0"/>
              <a:t> Values are presented as unstandardized estimates (SE). Models were adjusted for relevant covariates array and relatedness (siblings) </a:t>
            </a:r>
            <a:endParaRPr lang="en-US" sz="1400" dirty="0">
              <a:effectLst/>
              <a:ea typeface="Calibri" panose="020F0502020204030204" pitchFamily="34" charset="0"/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FF4145EB-692F-E71F-1390-B09F5A1AFD0A}"/>
              </a:ext>
            </a:extLst>
          </p:cNvPr>
          <p:cNvSpPr/>
          <p:nvPr/>
        </p:nvSpPr>
        <p:spPr>
          <a:xfrm>
            <a:off x="459706" y="3740729"/>
            <a:ext cx="6040072" cy="48061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40" dirty="0"/>
          </a:p>
        </p:txBody>
      </p:sp>
      <p:sp>
        <p:nvSpPr>
          <p:cNvPr id="56" name="Text Box 675">
            <a:extLst>
              <a:ext uri="{FF2B5EF4-FFF2-40B4-BE49-F238E27FC236}">
                <a16:creationId xmlns:a16="http://schemas.microsoft.com/office/drawing/2014/main" id="{C8FBFD72-506F-883A-6F21-8E030C2819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6843" y="3501636"/>
            <a:ext cx="2759820" cy="55399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000" dirty="0">
                <a:solidFill>
                  <a:srgbClr val="000000"/>
                </a:solidFill>
                <a:latin typeface="Arial Black" charset="0"/>
                <a:ea typeface="Arial Black" charset="0"/>
                <a:cs typeface="Arial Black" charset="0"/>
              </a:rPr>
              <a:t>Introduction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956BFEFF-0269-8C4B-656B-E2FE4C58E1E6}"/>
              </a:ext>
            </a:extLst>
          </p:cNvPr>
          <p:cNvSpPr/>
          <p:nvPr/>
        </p:nvSpPr>
        <p:spPr>
          <a:xfrm>
            <a:off x="519029" y="8922005"/>
            <a:ext cx="6040072" cy="256098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40" dirty="0"/>
          </a:p>
        </p:txBody>
      </p:sp>
      <p:sp>
        <p:nvSpPr>
          <p:cNvPr id="58" name="Text Box 675">
            <a:extLst>
              <a:ext uri="{FF2B5EF4-FFF2-40B4-BE49-F238E27FC236}">
                <a16:creationId xmlns:a16="http://schemas.microsoft.com/office/drawing/2014/main" id="{7362CDFD-E233-EC04-77CB-4926C518CB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2783" y="8619556"/>
            <a:ext cx="3361432" cy="55399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000" dirty="0">
                <a:solidFill>
                  <a:srgbClr val="000000"/>
                </a:solidFill>
                <a:latin typeface="Arial Black" charset="0"/>
                <a:ea typeface="Arial Black" charset="0"/>
                <a:cs typeface="Arial Black" charset="0"/>
              </a:rPr>
              <a:t>Objectives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B527F82E-C1A3-99C9-F255-CDFFB26849AC}"/>
              </a:ext>
            </a:extLst>
          </p:cNvPr>
          <p:cNvSpPr/>
          <p:nvPr/>
        </p:nvSpPr>
        <p:spPr>
          <a:xfrm>
            <a:off x="469720" y="11784470"/>
            <a:ext cx="6130867" cy="667855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40" dirty="0"/>
          </a:p>
        </p:txBody>
      </p:sp>
      <p:sp>
        <p:nvSpPr>
          <p:cNvPr id="60" name="Text Box 675">
            <a:extLst>
              <a:ext uri="{FF2B5EF4-FFF2-40B4-BE49-F238E27FC236}">
                <a16:creationId xmlns:a16="http://schemas.microsoft.com/office/drawing/2014/main" id="{C0C4516C-A95B-6BBF-75D4-6E0C889F1A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3286" y="11518696"/>
            <a:ext cx="3438675" cy="55399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000" dirty="0">
                <a:solidFill>
                  <a:srgbClr val="000000"/>
                </a:solidFill>
                <a:latin typeface="Arial Black" charset="0"/>
                <a:ea typeface="Arial Black" charset="0"/>
                <a:cs typeface="Arial Black" charset="0"/>
              </a:rPr>
              <a:t>Methodology</a:t>
            </a:r>
          </a:p>
        </p:txBody>
      </p:sp>
      <p:sp>
        <p:nvSpPr>
          <p:cNvPr id="83" name="Text Box 679">
            <a:extLst>
              <a:ext uri="{FF2B5EF4-FFF2-40B4-BE49-F238E27FC236}">
                <a16:creationId xmlns:a16="http://schemas.microsoft.com/office/drawing/2014/main" id="{8DA542EF-6714-73AF-768B-7CE539C99E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205999" y="4246729"/>
            <a:ext cx="4569156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2000" dirty="0"/>
              <a:t>DNA methylation in VPT infants demonstrates dynamic longitudinal changes associated with developmental maturity (PMA), while associations with cumulative neonatal morbidity are limited after adjustment for multiple testing.</a:t>
            </a:r>
          </a:p>
        </p:txBody>
      </p:sp>
      <p:sp>
        <p:nvSpPr>
          <p:cNvPr id="93" name="Text Box 679">
            <a:extLst>
              <a:ext uri="{FF2B5EF4-FFF2-40B4-BE49-F238E27FC236}">
                <a16:creationId xmlns:a16="http://schemas.microsoft.com/office/drawing/2014/main" id="{667826CC-7874-A710-3782-DC86DBE090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185892" y="12004386"/>
            <a:ext cx="4776387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Future studies should replicate these findings in larger, more diverse cohorts. 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Integration of longitudinal </a:t>
            </a:r>
            <a:r>
              <a:rPr lang="en-US" sz="2000" dirty="0" err="1"/>
              <a:t>DNAm</a:t>
            </a:r>
            <a:r>
              <a:rPr lang="en-US" sz="2000" dirty="0"/>
              <a:t> with other omics and clinical data. 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Consider timing and severity of individual morbidities.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Standardizing sampling and linking early </a:t>
            </a:r>
            <a:r>
              <a:rPr lang="en-US" sz="2000" dirty="0" err="1"/>
              <a:t>DNAm</a:t>
            </a:r>
            <a:r>
              <a:rPr lang="en-US" sz="2000" dirty="0"/>
              <a:t> to neurodevelopmental outcomes may reveal key epigenetic mechanisms and their potential as biomarkers or intervention targets.</a:t>
            </a:r>
            <a:endParaRPr lang="en-US" sz="2000" dirty="0">
              <a:latin typeface="+mn-lt"/>
              <a:ea typeface="Arial" charset="0"/>
              <a:cs typeface="Arial" charset="0"/>
            </a:endParaRPr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C9ADF19B-E188-985A-8879-4CBBBAD632C8}"/>
              </a:ext>
            </a:extLst>
          </p:cNvPr>
          <p:cNvSpPr/>
          <p:nvPr/>
        </p:nvSpPr>
        <p:spPr>
          <a:xfrm>
            <a:off x="22107471" y="11594332"/>
            <a:ext cx="4924834" cy="492792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40" dirty="0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9B83B62E-86C5-4765-A346-64172E945C4C}"/>
              </a:ext>
            </a:extLst>
          </p:cNvPr>
          <p:cNvSpPr/>
          <p:nvPr/>
        </p:nvSpPr>
        <p:spPr>
          <a:xfrm>
            <a:off x="22107469" y="17076253"/>
            <a:ext cx="4924835" cy="137461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40" dirty="0"/>
          </a:p>
        </p:txBody>
      </p:sp>
      <p:sp>
        <p:nvSpPr>
          <p:cNvPr id="98" name="Text Box 675">
            <a:extLst>
              <a:ext uri="{FF2B5EF4-FFF2-40B4-BE49-F238E27FC236}">
                <a16:creationId xmlns:a16="http://schemas.microsoft.com/office/drawing/2014/main" id="{0C5E5E6D-2430-942C-6D74-26AE1BEA81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01956" y="11317738"/>
            <a:ext cx="4350625" cy="55399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3000" dirty="0">
                <a:solidFill>
                  <a:srgbClr val="000000"/>
                </a:solidFill>
                <a:latin typeface="Arial Black" charset="0"/>
                <a:ea typeface="Arial Black" charset="0"/>
                <a:cs typeface="Arial Black" charset="0"/>
              </a:rPr>
              <a:t>   Future Directions</a:t>
            </a:r>
          </a:p>
        </p:txBody>
      </p:sp>
      <p:sp>
        <p:nvSpPr>
          <p:cNvPr id="100" name="Graphic Elements">
            <a:extLst>
              <a:ext uri="{FF2B5EF4-FFF2-40B4-BE49-F238E27FC236}">
                <a16:creationId xmlns:a16="http://schemas.microsoft.com/office/drawing/2014/main" id="{B60CEEFB-3908-1210-613C-20B1C44C0D58}"/>
              </a:ext>
            </a:extLst>
          </p:cNvPr>
          <p:cNvSpPr txBox="1">
            <a:spLocks/>
          </p:cNvSpPr>
          <p:nvPr/>
        </p:nvSpPr>
        <p:spPr>
          <a:xfrm>
            <a:off x="22133132" y="17251159"/>
            <a:ext cx="4729472" cy="1374611"/>
          </a:xfrm>
          <a:prstGeom prst="rect">
            <a:avLst/>
          </a:prstGeom>
        </p:spPr>
        <p:txBody>
          <a:bodyPr/>
          <a:lstStyle>
            <a:lvl1pPr marL="0" indent="0" algn="l" defTabSz="3291840" rtl="0" eaLnBrk="1" latinLnBrk="0" hangingPunct="1">
              <a:lnSpc>
                <a:spcPct val="100000"/>
              </a:lnSpc>
              <a:spcBef>
                <a:spcPts val="3600"/>
              </a:spcBef>
              <a:buFont typeface="Arial" panose="020B0604020202020204" pitchFamily="34" charset="0"/>
              <a:buNone/>
              <a:defRPr sz="5400" kern="1200">
                <a:solidFill>
                  <a:schemeClr val="tx1"/>
                </a:solidFill>
                <a:latin typeface="+mj-lt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246888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Roboto" panose="02000000000000000000" pitchFamily="2" charset="0"/>
              <a:buChar char="–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411480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576072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‒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740664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905256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9848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34440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99032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US" sz="2000" dirty="0">
                <a:latin typeface="+mn-lt"/>
                <a:ea typeface="Arial" charset="0"/>
                <a:cs typeface="Arial" charset="0"/>
              </a:rPr>
              <a:t>National Institute of Health R00HD110605-03 (PI: Allison Momany, PhD)</a:t>
            </a:r>
          </a:p>
        </p:txBody>
      </p:sp>
      <p:sp>
        <p:nvSpPr>
          <p:cNvPr id="72" name="Text Box 679">
            <a:extLst>
              <a:ext uri="{FF2B5EF4-FFF2-40B4-BE49-F238E27FC236}">
                <a16:creationId xmlns:a16="http://schemas.microsoft.com/office/drawing/2014/main" id="{2385A02D-0843-9ABB-739B-8B359538B4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207828" y="7958422"/>
            <a:ext cx="4654776" cy="24776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342900" indent="-342900"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This study had a small sample and only included twins and triplets, which may limit generalizability.</a:t>
            </a:r>
          </a:p>
          <a:p>
            <a:pPr marL="342900" indent="-342900"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Using a candidate CpG approach and a composite morbidity score may have missed other important DNA methylation changes.</a:t>
            </a:r>
          </a:p>
        </p:txBody>
      </p:sp>
      <p:sp>
        <p:nvSpPr>
          <p:cNvPr id="5" name="Text Box 675">
            <a:extLst>
              <a:ext uri="{FF2B5EF4-FFF2-40B4-BE49-F238E27FC236}">
                <a16:creationId xmlns:a16="http://schemas.microsoft.com/office/drawing/2014/main" id="{2AB6844B-42D3-AA9C-A8BE-DFAA35E10C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440689" y="3489330"/>
            <a:ext cx="1809345" cy="55399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000" dirty="0">
                <a:solidFill>
                  <a:srgbClr val="000000"/>
                </a:solidFill>
                <a:latin typeface="Arial Black" charset="0"/>
                <a:ea typeface="Arial Black" charset="0"/>
                <a:cs typeface="Arial Black" charset="0"/>
              </a:rPr>
              <a:t>Results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5A3204EF-9405-70E1-22A3-2E4E24BD3E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304800"/>
            <a:ext cx="2743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DNA methylation changes related to neonatal morbidities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931BF2AB-F8ED-FA47-370B-EF0919F7C691}"/>
              </a:ext>
            </a:extLst>
          </p:cNvPr>
          <p:cNvSpPr txBox="1"/>
          <p:nvPr/>
        </p:nvSpPr>
        <p:spPr>
          <a:xfrm>
            <a:off x="7215162" y="9338059"/>
            <a:ext cx="103317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/>
              <a:t>Table 2:Associations Between CpG Methylation, PMA, and Clinical Factors in VPT Infants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8F8DC93B-E4D3-E7FD-5CD4-070844C0FC06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4423"/>
          <a:stretch>
            <a:fillRect/>
          </a:stretch>
        </p:blipFill>
        <p:spPr>
          <a:xfrm>
            <a:off x="7251459" y="14636202"/>
            <a:ext cx="4331384" cy="3608177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F7527F84-95E1-E3D8-8485-37577A0EFC11}"/>
              </a:ext>
            </a:extLst>
          </p:cNvPr>
          <p:cNvSpPr txBox="1"/>
          <p:nvPr/>
        </p:nvSpPr>
        <p:spPr>
          <a:xfrm>
            <a:off x="7206438" y="14274739"/>
            <a:ext cx="47063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Figure 2: cg06343740_BC21 all individuals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9998DCA2-F96E-70FE-FD3D-EAE942E613D2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l="2923" r="2210" b="3277"/>
          <a:stretch>
            <a:fillRect/>
          </a:stretch>
        </p:blipFill>
        <p:spPr>
          <a:xfrm>
            <a:off x="12183126" y="14636202"/>
            <a:ext cx="4086546" cy="3548009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699E6126-B419-DA02-2F85-E85E7C2BB154}"/>
              </a:ext>
            </a:extLst>
          </p:cNvPr>
          <p:cNvSpPr txBox="1"/>
          <p:nvPr/>
        </p:nvSpPr>
        <p:spPr>
          <a:xfrm>
            <a:off x="12097872" y="14180675"/>
            <a:ext cx="44255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Figure 3: Individuals with complete sampling (≥3 time points) for cg06343740_BC21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D80F748D-D28B-4367-B9D9-289877D89DC2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b="5525"/>
          <a:stretch>
            <a:fillRect/>
          </a:stretch>
        </p:blipFill>
        <p:spPr>
          <a:xfrm>
            <a:off x="16875522" y="14636202"/>
            <a:ext cx="4207970" cy="3548009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BDACAE40-8092-D43A-7F8D-03FB8AA07487}"/>
              </a:ext>
            </a:extLst>
          </p:cNvPr>
          <p:cNvSpPr txBox="1"/>
          <p:nvPr/>
        </p:nvSpPr>
        <p:spPr>
          <a:xfrm>
            <a:off x="16785321" y="14163457"/>
            <a:ext cx="44271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Figure 4: Individuals with only two samples (near birth and near discharge) for cg06343740_BC21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F2EC9FB8-4BAD-877D-0BA3-17A873E33827}"/>
              </a:ext>
            </a:extLst>
          </p:cNvPr>
          <p:cNvSpPr/>
          <p:nvPr/>
        </p:nvSpPr>
        <p:spPr>
          <a:xfrm>
            <a:off x="22097972" y="3750404"/>
            <a:ext cx="4874320" cy="304970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40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56AA97B-FA17-3759-9838-0D924FFA4124}"/>
              </a:ext>
            </a:extLst>
          </p:cNvPr>
          <p:cNvSpPr/>
          <p:nvPr/>
        </p:nvSpPr>
        <p:spPr>
          <a:xfrm>
            <a:off x="22133132" y="7521164"/>
            <a:ext cx="4839161" cy="320322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40" dirty="0"/>
          </a:p>
        </p:txBody>
      </p:sp>
      <p:sp>
        <p:nvSpPr>
          <p:cNvPr id="30" name="Text Box 675">
            <a:extLst>
              <a:ext uri="{FF2B5EF4-FFF2-40B4-BE49-F238E27FC236}">
                <a16:creationId xmlns:a16="http://schemas.microsoft.com/office/drawing/2014/main" id="{F5857D77-E18E-BE07-2747-C87B551CF6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89867" y="3578384"/>
            <a:ext cx="2598213" cy="55399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000" dirty="0">
                <a:solidFill>
                  <a:srgbClr val="000000"/>
                </a:solidFill>
                <a:latin typeface="Arial Black" charset="0"/>
                <a:ea typeface="Arial Black" charset="0"/>
                <a:cs typeface="Arial Black" charset="0"/>
              </a:rPr>
              <a:t>Summary</a:t>
            </a:r>
          </a:p>
        </p:txBody>
      </p:sp>
      <p:sp>
        <p:nvSpPr>
          <p:cNvPr id="31" name="Text Box 675">
            <a:extLst>
              <a:ext uri="{FF2B5EF4-FFF2-40B4-BE49-F238E27FC236}">
                <a16:creationId xmlns:a16="http://schemas.microsoft.com/office/drawing/2014/main" id="{BA89008A-03FD-6222-3468-A17924DC3A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27288" y="16697161"/>
            <a:ext cx="2598213" cy="55399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000" dirty="0">
                <a:solidFill>
                  <a:srgbClr val="000000"/>
                </a:solidFill>
                <a:latin typeface="Arial Black" charset="0"/>
                <a:ea typeface="Arial Black" charset="0"/>
                <a:cs typeface="Arial Black" charset="0"/>
              </a:rPr>
              <a:t>Funding</a:t>
            </a:r>
          </a:p>
        </p:txBody>
      </p:sp>
      <p:sp>
        <p:nvSpPr>
          <p:cNvPr id="99" name="Text Box 675">
            <a:extLst>
              <a:ext uri="{FF2B5EF4-FFF2-40B4-BE49-F238E27FC236}">
                <a16:creationId xmlns:a16="http://schemas.microsoft.com/office/drawing/2014/main" id="{512DEA64-91ED-F732-A2E4-494ACD9B04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203585" y="7275834"/>
            <a:ext cx="2598213" cy="55399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000" dirty="0">
                <a:solidFill>
                  <a:srgbClr val="000000"/>
                </a:solidFill>
                <a:latin typeface="Arial Black" charset="0"/>
                <a:ea typeface="Arial Black" charset="0"/>
                <a:cs typeface="Arial Black" charset="0"/>
              </a:rPr>
              <a:t>Limitations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A12379D5-235C-47DD-43E9-845C269FFC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8230137"/>
              </p:ext>
            </p:extLst>
          </p:nvPr>
        </p:nvGraphicFramePr>
        <p:xfrm>
          <a:off x="7251459" y="9756163"/>
          <a:ext cx="13832033" cy="4171260"/>
        </p:xfrm>
        <a:graphic>
          <a:graphicData uri="http://schemas.openxmlformats.org/drawingml/2006/table">
            <a:tbl>
              <a:tblPr firstRow="1" firstCol="1" bandRow="1">
                <a:tableStyleId>{793D81CF-94F2-401A-BA57-92F5A7B2D0C5}</a:tableStyleId>
              </a:tblPr>
              <a:tblGrid>
                <a:gridCol w="1620372">
                  <a:extLst>
                    <a:ext uri="{9D8B030D-6E8A-4147-A177-3AD203B41FA5}">
                      <a16:colId xmlns:a16="http://schemas.microsoft.com/office/drawing/2014/main" val="3792062329"/>
                    </a:ext>
                  </a:extLst>
                </a:gridCol>
                <a:gridCol w="1694871">
                  <a:extLst>
                    <a:ext uri="{9D8B030D-6E8A-4147-A177-3AD203B41FA5}">
                      <a16:colId xmlns:a16="http://schemas.microsoft.com/office/drawing/2014/main" val="56143483"/>
                    </a:ext>
                  </a:extLst>
                </a:gridCol>
                <a:gridCol w="1842747">
                  <a:extLst>
                    <a:ext uri="{9D8B030D-6E8A-4147-A177-3AD203B41FA5}">
                      <a16:colId xmlns:a16="http://schemas.microsoft.com/office/drawing/2014/main" val="1468534279"/>
                    </a:ext>
                  </a:extLst>
                </a:gridCol>
                <a:gridCol w="1546994">
                  <a:extLst>
                    <a:ext uri="{9D8B030D-6E8A-4147-A177-3AD203B41FA5}">
                      <a16:colId xmlns:a16="http://schemas.microsoft.com/office/drawing/2014/main" val="1183361803"/>
                    </a:ext>
                  </a:extLst>
                </a:gridCol>
                <a:gridCol w="1323090">
                  <a:extLst>
                    <a:ext uri="{9D8B030D-6E8A-4147-A177-3AD203B41FA5}">
                      <a16:colId xmlns:a16="http://schemas.microsoft.com/office/drawing/2014/main" val="550231876"/>
                    </a:ext>
                  </a:extLst>
                </a:gridCol>
                <a:gridCol w="1146679">
                  <a:extLst>
                    <a:ext uri="{9D8B030D-6E8A-4147-A177-3AD203B41FA5}">
                      <a16:colId xmlns:a16="http://schemas.microsoft.com/office/drawing/2014/main" val="1391906439"/>
                    </a:ext>
                  </a:extLst>
                </a:gridCol>
                <a:gridCol w="1093755">
                  <a:extLst>
                    <a:ext uri="{9D8B030D-6E8A-4147-A177-3AD203B41FA5}">
                      <a16:colId xmlns:a16="http://schemas.microsoft.com/office/drawing/2014/main" val="297680109"/>
                    </a:ext>
                  </a:extLst>
                </a:gridCol>
                <a:gridCol w="1287809">
                  <a:extLst>
                    <a:ext uri="{9D8B030D-6E8A-4147-A177-3AD203B41FA5}">
                      <a16:colId xmlns:a16="http://schemas.microsoft.com/office/drawing/2014/main" val="614222589"/>
                    </a:ext>
                  </a:extLst>
                </a:gridCol>
                <a:gridCol w="1199602">
                  <a:extLst>
                    <a:ext uri="{9D8B030D-6E8A-4147-A177-3AD203B41FA5}">
                      <a16:colId xmlns:a16="http://schemas.microsoft.com/office/drawing/2014/main" val="2998535074"/>
                    </a:ext>
                  </a:extLst>
                </a:gridCol>
                <a:gridCol w="1076114">
                  <a:extLst>
                    <a:ext uri="{9D8B030D-6E8A-4147-A177-3AD203B41FA5}">
                      <a16:colId xmlns:a16="http://schemas.microsoft.com/office/drawing/2014/main" val="3948356592"/>
                    </a:ext>
                  </a:extLst>
                </a:gridCol>
              </a:tblGrid>
              <a:tr h="30177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endParaRPr lang="en-US" sz="16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endParaRPr lang="en-US" sz="16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600" dirty="0">
                          <a:effectLst/>
                        </a:rPr>
                        <a:t>PMA</a:t>
                      </a:r>
                      <a:endParaRPr lang="en-US" sz="16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600">
                          <a:effectLst/>
                        </a:rPr>
                        <a:t>Clinical Factors</a:t>
                      </a:r>
                      <a:endParaRPr lang="en-US" sz="16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7234719"/>
                  </a:ext>
                </a:extLst>
              </a:tr>
              <a:tr h="95672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600" dirty="0">
                          <a:effectLst/>
                        </a:rPr>
                        <a:t>CpG site</a:t>
                      </a:r>
                      <a:endParaRPr lang="en-US" sz="16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600" b="1" dirty="0">
                          <a:effectLst/>
                        </a:rPr>
                        <a:t>Gene Annotation</a:t>
                      </a:r>
                      <a:endParaRPr lang="en-US" sz="1600" b="1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endParaRPr lang="en-US" sz="1600" b="1" dirty="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600" b="1" dirty="0">
                          <a:effectLst/>
                          <a:latin typeface="Arial" panose="020B06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Random Effects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600" b="1" dirty="0">
                          <a:effectLst/>
                          <a:latin typeface="Arial" panose="020B06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 (Var, SD)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endParaRPr lang="en-US" sz="1600" b="1" dirty="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600" b="1" dirty="0">
                          <a:effectLst/>
                          <a:latin typeface="Arial" panose="020B06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Residual Var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600" b="1" dirty="0">
                          <a:effectLst/>
                        </a:rPr>
                        <a:t>Estimate</a:t>
                      </a:r>
                      <a:endParaRPr lang="en-US" sz="1600" b="1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600" b="1" dirty="0">
                          <a:effectLst/>
                        </a:rPr>
                        <a:t>SE</a:t>
                      </a:r>
                      <a:endParaRPr lang="en-US" sz="1600" b="1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600" b="1" dirty="0">
                          <a:effectLst/>
                        </a:rPr>
                        <a:t>p-value</a:t>
                      </a:r>
                      <a:endParaRPr lang="en-US" sz="1600" b="1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effectLst/>
                        </a:rPr>
                        <a:t>Estimate</a:t>
                      </a:r>
                      <a:endParaRPr lang="en-US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600" b="1" dirty="0">
                          <a:effectLst/>
                        </a:rPr>
                        <a:t>SE</a:t>
                      </a:r>
                      <a:endParaRPr lang="en-US" sz="1600" b="1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600" b="1" dirty="0">
                          <a:effectLst/>
                        </a:rPr>
                        <a:t>p-value</a:t>
                      </a:r>
                      <a:endParaRPr lang="en-US" sz="1600" b="1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51815254"/>
                  </a:ext>
                </a:extLst>
              </a:tr>
              <a:tr h="50441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600" b="0" dirty="0">
                          <a:effectLst/>
                        </a:rPr>
                        <a:t>cg06343740</a:t>
                      </a:r>
                      <a:endParaRPr lang="en-US" sz="1600" b="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600" dirty="0">
                          <a:effectLst/>
                        </a:rPr>
                        <a:t>HPS4; SRRD</a:t>
                      </a:r>
                      <a:endParaRPr lang="en-US" sz="16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0.000064, 0.008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0.00235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600" dirty="0">
                          <a:effectLst/>
                        </a:rPr>
                        <a:t>0.0043</a:t>
                      </a:r>
                      <a:endParaRPr lang="en-US" sz="16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600" dirty="0">
                          <a:effectLst/>
                        </a:rPr>
                        <a:t>0.0008</a:t>
                      </a:r>
                      <a:endParaRPr lang="en-US" sz="16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600" b="1" dirty="0">
                          <a:effectLst/>
                        </a:rPr>
                        <a:t>&lt;0.001</a:t>
                      </a:r>
                      <a:endParaRPr lang="en-US" sz="1600" b="1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effectLst/>
                        </a:rPr>
                        <a:t>0.0105</a:t>
                      </a:r>
                      <a:endParaRPr lang="en-US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600">
                          <a:effectLst/>
                        </a:rPr>
                        <a:t>0.0038</a:t>
                      </a:r>
                      <a:endParaRPr lang="en-US" sz="16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600" b="1" dirty="0">
                          <a:effectLst/>
                        </a:rPr>
                        <a:t>0.009</a:t>
                      </a:r>
                      <a:endParaRPr lang="en-US" sz="1600" b="1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0336029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600" b="0" dirty="0">
                          <a:effectLst/>
                        </a:rPr>
                        <a:t>cg08303167</a:t>
                      </a:r>
                      <a:endParaRPr lang="en-US" sz="1600" b="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600" dirty="0">
                          <a:effectLst/>
                        </a:rPr>
                        <a:t>Intergenic</a:t>
                      </a:r>
                      <a:endParaRPr lang="en-US" sz="16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0.0, 0.0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0.000533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600" dirty="0">
                          <a:effectLst/>
                        </a:rPr>
                        <a:t>0.0008</a:t>
                      </a:r>
                      <a:endParaRPr lang="en-US" sz="16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600">
                          <a:effectLst/>
                        </a:rPr>
                        <a:t>0.0004</a:t>
                      </a:r>
                      <a:endParaRPr lang="en-US" sz="16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600" b="1" dirty="0">
                          <a:effectLst/>
                        </a:rPr>
                        <a:t>0.033</a:t>
                      </a:r>
                      <a:endParaRPr lang="en-US" sz="1600" b="1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0.0025</a:t>
                      </a:r>
                      <a:endParaRPr lang="en-US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600">
                          <a:effectLst/>
                        </a:rPr>
                        <a:t>0.0017</a:t>
                      </a:r>
                      <a:endParaRPr lang="en-US" sz="16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600">
                          <a:effectLst/>
                        </a:rPr>
                        <a:t>0.153</a:t>
                      </a:r>
                      <a:endParaRPr lang="en-US" sz="16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9196289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600" b="0" dirty="0">
                          <a:effectLst/>
                        </a:rPr>
                        <a:t>cg09787236</a:t>
                      </a:r>
                      <a:endParaRPr lang="en-US" sz="1600" b="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600" dirty="0">
                          <a:effectLst/>
                        </a:rPr>
                        <a:t>Intergenic</a:t>
                      </a:r>
                      <a:endParaRPr lang="en-US" sz="16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0.0, 0.0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0.00273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600" dirty="0">
                          <a:effectLst/>
                        </a:rPr>
                        <a:t>0.0012</a:t>
                      </a:r>
                      <a:endParaRPr lang="en-US" sz="16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600">
                          <a:effectLst/>
                        </a:rPr>
                        <a:t>0.0009</a:t>
                      </a:r>
                      <a:endParaRPr lang="en-US" sz="16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600" dirty="0">
                          <a:effectLst/>
                        </a:rPr>
                        <a:t>0.209</a:t>
                      </a:r>
                      <a:endParaRPr lang="en-US" sz="16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0.0010</a:t>
                      </a:r>
                      <a:endParaRPr lang="en-US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600" dirty="0">
                          <a:effectLst/>
                        </a:rPr>
                        <a:t>0.0039</a:t>
                      </a:r>
                      <a:endParaRPr lang="en-US" sz="16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600">
                          <a:effectLst/>
                        </a:rPr>
                        <a:t>0.792</a:t>
                      </a:r>
                      <a:endParaRPr lang="en-US" sz="16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3144609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600" b="0" dirty="0">
                          <a:effectLst/>
                        </a:rPr>
                        <a:t>cg11255857</a:t>
                      </a:r>
                      <a:endParaRPr lang="en-US" sz="1600" b="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600" dirty="0">
                          <a:effectLst/>
                        </a:rPr>
                        <a:t>TNS3</a:t>
                      </a:r>
                      <a:endParaRPr lang="en-US" sz="1600" i="1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0.00006, 0.008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0.000384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600" dirty="0">
                          <a:effectLst/>
                        </a:rPr>
                        <a:t>-0.0001</a:t>
                      </a:r>
                      <a:endParaRPr lang="en-US" sz="16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600" dirty="0">
                          <a:effectLst/>
                        </a:rPr>
                        <a:t>0.0003</a:t>
                      </a:r>
                      <a:endParaRPr lang="en-US" sz="16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600">
                          <a:effectLst/>
                        </a:rPr>
                        <a:t>0.771</a:t>
                      </a:r>
                      <a:endParaRPr lang="en-US" sz="16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effectLst/>
                        </a:rPr>
                        <a:t>-0.0004</a:t>
                      </a:r>
                      <a:endParaRPr lang="en-US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600" dirty="0">
                          <a:effectLst/>
                        </a:rPr>
                        <a:t>-0.0018</a:t>
                      </a:r>
                      <a:endParaRPr lang="en-US" sz="16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600">
                          <a:effectLst/>
                        </a:rPr>
                        <a:t>0.818</a:t>
                      </a:r>
                      <a:endParaRPr lang="en-US" sz="16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16531238"/>
                  </a:ext>
                </a:extLst>
              </a:tr>
              <a:tr h="4140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600" b="0" dirty="0">
                          <a:effectLst/>
                        </a:rPr>
                        <a:t>cg12861771</a:t>
                      </a:r>
                      <a:endParaRPr lang="en-US" sz="1600" b="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600" dirty="0">
                          <a:effectLst/>
                        </a:rPr>
                        <a:t>TMEM266</a:t>
                      </a:r>
                      <a:endParaRPr lang="en-US" sz="1600" i="1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0.0, 0.0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0.000376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600">
                          <a:effectLst/>
                        </a:rPr>
                        <a:t>0.00112</a:t>
                      </a:r>
                      <a:endParaRPr lang="en-US" sz="16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600" dirty="0">
                          <a:effectLst/>
                        </a:rPr>
                        <a:t>0.0003</a:t>
                      </a:r>
                      <a:endParaRPr lang="en-US" sz="16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600" b="1" dirty="0">
                          <a:effectLst/>
                        </a:rPr>
                        <a:t>0.001</a:t>
                      </a:r>
                      <a:endParaRPr lang="en-US" sz="1600" b="1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effectLst/>
                        </a:rPr>
                        <a:t>0.0024</a:t>
                      </a:r>
                      <a:endParaRPr lang="en-US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600" dirty="0">
                          <a:effectLst/>
                        </a:rPr>
                        <a:t>0.0015</a:t>
                      </a:r>
                      <a:endParaRPr lang="en-US" sz="16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600" b="1" dirty="0">
                          <a:effectLst/>
                        </a:rPr>
                        <a:t>0.010</a:t>
                      </a:r>
                      <a:endParaRPr lang="en-US" sz="1600" b="1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66974433"/>
                  </a:ext>
                </a:extLst>
              </a:tr>
              <a:tr h="50807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600" b="0" dirty="0">
                          <a:effectLst/>
                        </a:rPr>
                        <a:t>cg24517837</a:t>
                      </a:r>
                      <a:endParaRPr lang="en-US" sz="1600" b="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600" dirty="0">
                          <a:effectLst/>
                        </a:rPr>
                        <a:t>TENM2</a:t>
                      </a:r>
                      <a:endParaRPr lang="en-US" sz="1600" i="1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0.0008, 0.03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0.00195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600" dirty="0">
                          <a:effectLst/>
                        </a:rPr>
                        <a:t>0.00469</a:t>
                      </a:r>
                      <a:endParaRPr lang="en-US" sz="16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600" dirty="0">
                          <a:effectLst/>
                        </a:rPr>
                        <a:t>0.0008</a:t>
                      </a:r>
                      <a:endParaRPr lang="en-US" sz="16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600" b="1" dirty="0">
                          <a:effectLst/>
                        </a:rPr>
                        <a:t>&lt;0.001</a:t>
                      </a:r>
                      <a:endParaRPr lang="en-US" sz="1600" b="1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0.0024</a:t>
                      </a:r>
                      <a:endParaRPr lang="en-US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600">
                          <a:effectLst/>
                        </a:rPr>
                        <a:t>0.0051</a:t>
                      </a:r>
                      <a:endParaRPr lang="en-US" sz="16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600" dirty="0">
                          <a:effectLst/>
                        </a:rPr>
                        <a:t>0.636</a:t>
                      </a:r>
                      <a:endParaRPr lang="en-US" sz="16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16828466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CA758698-0041-1FDA-9670-B6388FE2A1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820200"/>
              </p:ext>
            </p:extLst>
          </p:nvPr>
        </p:nvGraphicFramePr>
        <p:xfrm>
          <a:off x="7273395" y="4566198"/>
          <a:ext cx="6747405" cy="40233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309005">
                  <a:extLst>
                    <a:ext uri="{9D8B030D-6E8A-4147-A177-3AD203B41FA5}">
                      <a16:colId xmlns:a16="http://schemas.microsoft.com/office/drawing/2014/main" val="428787013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495828543"/>
                    </a:ext>
                  </a:extLst>
                </a:gridCol>
              </a:tblGrid>
              <a:tr h="348732">
                <a:tc>
                  <a:txBody>
                    <a:bodyPr/>
                    <a:lstStyle/>
                    <a:p>
                      <a:r>
                        <a:rPr lang="en-US" sz="1800" dirty="0"/>
                        <a:t>Variable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Mean (SD) or n (%)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1159708"/>
                  </a:ext>
                </a:extLst>
              </a:tr>
              <a:tr h="348732">
                <a:tc>
                  <a:txBody>
                    <a:bodyPr/>
                    <a:lstStyle/>
                    <a:p>
                      <a:r>
                        <a:rPr lang="en-US" sz="1800" dirty="0"/>
                        <a:t>Gestational age, weeks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24.5 (2.6)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8271335"/>
                  </a:ext>
                </a:extLst>
              </a:tr>
              <a:tr h="348732">
                <a:tc>
                  <a:txBody>
                    <a:bodyPr/>
                    <a:lstStyle/>
                    <a:p>
                      <a:r>
                        <a:rPr lang="en-US" sz="1800" dirty="0"/>
                        <a:t>Birth weight, grams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1067.3 (445.4)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0011303"/>
                  </a:ext>
                </a:extLst>
              </a:tr>
              <a:tr h="348732">
                <a:tc>
                  <a:txBody>
                    <a:bodyPr/>
                    <a:lstStyle/>
                    <a:p>
                      <a:r>
                        <a:rPr lang="en-US" sz="1800" dirty="0"/>
                        <a:t>Male sex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36 (62)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9775534"/>
                  </a:ext>
                </a:extLst>
              </a:tr>
              <a:tr h="348732">
                <a:tc>
                  <a:txBody>
                    <a:bodyPr/>
                    <a:lstStyle/>
                    <a:p>
                      <a:r>
                        <a:rPr lang="en-US" sz="1800" dirty="0"/>
                        <a:t>Monozygotic twins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14 (24)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5127073"/>
                  </a:ext>
                </a:extLst>
              </a:tr>
              <a:tr h="348732">
                <a:tc>
                  <a:txBody>
                    <a:bodyPr/>
                    <a:lstStyle/>
                    <a:p>
                      <a:r>
                        <a:rPr lang="en-US" sz="1800" dirty="0"/>
                        <a:t>Dizygotic twins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32 (55)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6859507"/>
                  </a:ext>
                </a:extLst>
              </a:tr>
              <a:tr h="348732">
                <a:tc>
                  <a:txBody>
                    <a:bodyPr/>
                    <a:lstStyle/>
                    <a:p>
                      <a:r>
                        <a:rPr lang="en-US" sz="1800" dirty="0" err="1"/>
                        <a:t>Trizygotic</a:t>
                      </a:r>
                      <a:r>
                        <a:rPr lang="en-US" sz="1800" dirty="0"/>
                        <a:t> triplets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12 (21)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4260001"/>
                  </a:ext>
                </a:extLst>
              </a:tr>
              <a:tr h="348732">
                <a:tc>
                  <a:txBody>
                    <a:bodyPr/>
                    <a:lstStyle/>
                    <a:p>
                      <a:r>
                        <a:rPr lang="en-US" sz="1800" dirty="0"/>
                        <a:t>Bronchopulmonary dysplasia (BPD)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44 (75)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4773952"/>
                  </a:ext>
                </a:extLst>
              </a:tr>
              <a:tr h="348732">
                <a:tc>
                  <a:txBody>
                    <a:bodyPr/>
                    <a:lstStyle/>
                    <a:p>
                      <a:r>
                        <a:rPr lang="en-US" sz="1800" dirty="0"/>
                        <a:t>Retinopathy of prematurity (ROP)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19 (32)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2497471"/>
                  </a:ext>
                </a:extLst>
              </a:tr>
              <a:tr h="348732">
                <a:tc>
                  <a:txBody>
                    <a:bodyPr/>
                    <a:lstStyle/>
                    <a:p>
                      <a:r>
                        <a:rPr lang="en-US" sz="1800" dirty="0"/>
                        <a:t>Serious brain injury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4 (7)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0461065"/>
                  </a:ext>
                </a:extLst>
              </a:tr>
              <a:tr h="348732">
                <a:tc>
                  <a:txBody>
                    <a:bodyPr/>
                    <a:lstStyle/>
                    <a:p>
                      <a:r>
                        <a:rPr lang="en-US" sz="1800" dirty="0"/>
                        <a:t>Infection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14 (24)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7203275"/>
                  </a:ext>
                </a:extLst>
              </a:tr>
            </a:tbl>
          </a:graphicData>
        </a:graphic>
      </p:graphicFrame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D3E6E269-1367-D022-BCEF-24DE0F8035F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87176264"/>
              </p:ext>
            </p:extLst>
          </p:nvPr>
        </p:nvGraphicFramePr>
        <p:xfrm>
          <a:off x="15468983" y="4886859"/>
          <a:ext cx="5876725" cy="37645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18" name="TextBox 17">
            <a:extLst>
              <a:ext uri="{FF2B5EF4-FFF2-40B4-BE49-F238E27FC236}">
                <a16:creationId xmlns:a16="http://schemas.microsoft.com/office/drawing/2014/main" id="{0324DD08-5168-9BD8-DA43-B75B6546BACC}"/>
              </a:ext>
            </a:extLst>
          </p:cNvPr>
          <p:cNvSpPr txBox="1"/>
          <p:nvPr/>
        </p:nvSpPr>
        <p:spPr>
          <a:xfrm>
            <a:off x="15442855" y="4233522"/>
            <a:ext cx="58767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/>
              <a:t>Figure 1: Number of Infants with no, 1, 2, 3, or 4 of the 4 serious morbidities </a:t>
            </a:r>
          </a:p>
        </p:txBody>
      </p:sp>
    </p:spTree>
    <p:extLst>
      <p:ext uri="{BB962C8B-B14F-4D97-AF65-F5344CB8AC3E}">
        <p14:creationId xmlns:p14="http://schemas.microsoft.com/office/powerpoint/2010/main" val="39824474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1218</TotalTime>
  <Words>830</Words>
  <Application>Microsoft Office PowerPoint</Application>
  <PresentationFormat>Custom</PresentationFormat>
  <Paragraphs>146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MS Mincho</vt:lpstr>
      <vt:lpstr>Aptos</vt:lpstr>
      <vt:lpstr>Arial</vt:lpstr>
      <vt:lpstr>Arial Black</vt:lpstr>
      <vt:lpstr>Calibri</vt:lpstr>
      <vt:lpstr>Cambria</vt:lpstr>
      <vt:lpstr>Office Theme</vt:lpstr>
      <vt:lpstr>PowerPoint Presentation</vt:lpstr>
    </vt:vector>
  </TitlesOfParts>
  <Company>University of Iowa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Teresa Ruggle</dc:creator>
  <cp:lastModifiedBy>Aycan, Fulden</cp:lastModifiedBy>
  <cp:revision>131</cp:revision>
  <dcterms:created xsi:type="dcterms:W3CDTF">2014-02-18T19:43:21Z</dcterms:created>
  <dcterms:modified xsi:type="dcterms:W3CDTF">2026-04-06T16:56:42Z</dcterms:modified>
</cp:coreProperties>
</file>