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27432000" cy="1920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008905-14C9-5C31-117C-812A017B65A6}" name="Harmon, Heidi M" initials="HHM" userId="Harmon, Heidi M" providerId="None"/>
  <p188:author id="{46F46D7A-462F-463E-9153-00B204B94C7D}" name="Momany, Allison" initials="MA" userId="S::momany@uiowa.edu::57249d15-7198-4032-9579-675165c8e261" providerId="AD"/>
  <p188:author id="{342D9591-26B9-197C-437D-5B3F1100DC81}" name="Nelson, Paige M" initials="NPM" userId="S::pmnlsn@uiowa.edu::e8d94dec-5151-485c-b0ca-2ad51fa65b2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574"/>
    <p:restoredTop sz="96250"/>
  </p:normalViewPr>
  <p:slideViewPr>
    <p:cSldViewPr snapToGrid="0">
      <p:cViewPr varScale="1">
        <p:scale>
          <a:sx n="41" d="100"/>
          <a:sy n="41" d="100"/>
        </p:scale>
        <p:origin x="2448" y="240"/>
      </p:cViewPr>
      <p:guideLst/>
    </p:cSldViewPr>
  </p:slideViewPr>
  <p:notesTextViewPr>
    <p:cViewPr>
      <p:scale>
        <a:sx n="70" d="100"/>
        <a:sy n="7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Survival</c:v>
                </c:pt>
              </c:strCache>
            </c:strRef>
          </c:tx>
          <c:spPr>
            <a:solidFill>
              <a:schemeClr val="dk1">
                <a:tint val="88500"/>
                <a:alpha val="70000"/>
              </a:schemeClr>
            </a:solidFill>
            <a:ln>
              <a:noFill/>
            </a:ln>
            <a:effectLst/>
          </c:spPr>
          <c:invertIfNegative val="0"/>
          <c:dPt>
            <c:idx val="0"/>
            <c:invertIfNegative val="0"/>
            <c:bubble3D val="0"/>
            <c:extLst>
              <c:ext xmlns:c16="http://schemas.microsoft.com/office/drawing/2014/chart" uri="{C3380CC4-5D6E-409C-BE32-E72D297353CC}">
                <c16:uniqueId val="{00000000-BC77-CD4B-8EE2-A06497E8C96B}"/>
              </c:ext>
            </c:extLst>
          </c:dPt>
          <c:dPt>
            <c:idx val="1"/>
            <c:invertIfNegative val="0"/>
            <c:bubble3D val="0"/>
            <c:extLst>
              <c:ext xmlns:c16="http://schemas.microsoft.com/office/drawing/2014/chart" uri="{C3380CC4-5D6E-409C-BE32-E72D297353CC}">
                <c16:uniqueId val="{00000001-BC77-CD4B-8EE2-A06497E8C96B}"/>
              </c:ext>
            </c:extLst>
          </c:dPt>
          <c:dPt>
            <c:idx val="2"/>
            <c:invertIfNegative val="0"/>
            <c:bubble3D val="0"/>
            <c:extLst>
              <c:ext xmlns:c16="http://schemas.microsoft.com/office/drawing/2014/chart" uri="{C3380CC4-5D6E-409C-BE32-E72D297353CC}">
                <c16:uniqueId val="{00000002-BC77-CD4B-8EE2-A06497E8C96B}"/>
              </c:ext>
            </c:extLst>
          </c:dPt>
          <c:dPt>
            <c:idx val="3"/>
            <c:invertIfNegative val="0"/>
            <c:bubble3D val="0"/>
            <c:extLst>
              <c:ext xmlns:c16="http://schemas.microsoft.com/office/drawing/2014/chart" uri="{C3380CC4-5D6E-409C-BE32-E72D297353CC}">
                <c16:uniqueId val="{00000003-BC77-CD4B-8EE2-A06497E8C96B}"/>
              </c:ext>
            </c:extLst>
          </c:dPt>
          <c:dPt>
            <c:idx val="4"/>
            <c:invertIfNegative val="0"/>
            <c:bubble3D val="0"/>
            <c:extLst>
              <c:ext xmlns:c16="http://schemas.microsoft.com/office/drawing/2014/chart" uri="{C3380CC4-5D6E-409C-BE32-E72D297353CC}">
                <c16:uniqueId val="{00000005-BC77-CD4B-8EE2-A06497E8C96B}"/>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22 wks</c:v>
                </c:pt>
                <c:pt idx="1">
                  <c:v>23 wks</c:v>
                </c:pt>
                <c:pt idx="2">
                  <c:v>24 wks</c:v>
                </c:pt>
                <c:pt idx="3">
                  <c:v>25 wks</c:v>
                </c:pt>
                <c:pt idx="4">
                  <c:v>26 wks</c:v>
                </c:pt>
              </c:strCache>
            </c:strRef>
          </c:cat>
          <c:val>
            <c:numRef>
              <c:f>Sheet1!$B$2:$B$6</c:f>
              <c:numCache>
                <c:formatCode>General</c:formatCode>
                <c:ptCount val="5"/>
                <c:pt idx="0">
                  <c:v>65</c:v>
                </c:pt>
                <c:pt idx="1">
                  <c:v>83</c:v>
                </c:pt>
                <c:pt idx="2">
                  <c:v>84</c:v>
                </c:pt>
                <c:pt idx="3">
                  <c:v>90</c:v>
                </c:pt>
                <c:pt idx="4">
                  <c:v>94</c:v>
                </c:pt>
              </c:numCache>
            </c:numRef>
          </c:val>
          <c:extLst>
            <c:ext xmlns:c16="http://schemas.microsoft.com/office/drawing/2014/chart" uri="{C3380CC4-5D6E-409C-BE32-E72D297353CC}">
              <c16:uniqueId val="{00000006-BC77-CD4B-8EE2-A06497E8C96B}"/>
            </c:ext>
          </c:extLst>
        </c:ser>
        <c:dLbls>
          <c:dLblPos val="inEnd"/>
          <c:showLegendKey val="0"/>
          <c:showVal val="1"/>
          <c:showCatName val="0"/>
          <c:showSerName val="0"/>
          <c:showPercent val="0"/>
          <c:showBubbleSize val="0"/>
        </c:dLbls>
        <c:gapWidth val="80"/>
        <c:overlap val="25"/>
        <c:axId val="2094734554"/>
        <c:axId val="2094734552"/>
      </c:barChart>
      <c:catAx>
        <c:axId val="2094734554"/>
        <c:scaling>
          <c:orientation val="minMax"/>
        </c:scaling>
        <c:delete val="0"/>
        <c:axPos val="b"/>
        <c:numFmt formatCode="General" sourceLinked="1"/>
        <c:majorTickMark val="none"/>
        <c:minorTickMark val="none"/>
        <c:tickLblPos val="low"/>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2094734552"/>
        <c:crosses val="autoZero"/>
        <c:auto val="0"/>
        <c:lblAlgn val="ctr"/>
        <c:lblOffset val="100"/>
        <c:noMultiLvlLbl val="1"/>
      </c:catAx>
      <c:valAx>
        <c:axId val="2094734552"/>
        <c:scaling>
          <c:orientation val="minMax"/>
          <c:max val="100"/>
          <c:min val="0"/>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lumMod val="65000"/>
                    <a:lumOff val="35000"/>
                  </a:schemeClr>
                </a:solidFill>
                <a:latin typeface="+mn-lt"/>
                <a:ea typeface="+mn-ea"/>
                <a:cs typeface="+mn-cs"/>
              </a:defRPr>
            </a:pPr>
            <a:endParaRPr lang="en-US"/>
          </a:p>
        </c:txPr>
        <c:crossAx val="2094734554"/>
        <c:crosses val="autoZero"/>
        <c:crossBetween val="between"/>
      </c:valAx>
      <c:spPr>
        <a:noFill/>
        <a:ln>
          <a:noFill/>
        </a:ln>
        <a:effectLst/>
      </c:spPr>
    </c:plotArea>
    <c:plotVisOnly val="1"/>
    <c:dispBlanksAs val="span"/>
    <c:showDLblsOverMax val="1"/>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AF135-42CA-D341-B890-A854AD024E24}" type="datetimeFigureOut">
              <a:rPr lang="en-US" smtClean="0"/>
              <a:t>4/6/26</a:t>
            </a:fld>
            <a:endParaRPr lang="en-US"/>
          </a:p>
        </p:txBody>
      </p:sp>
      <p:sp>
        <p:nvSpPr>
          <p:cNvPr id="4" name="Slide Image Placeholder 3"/>
          <p:cNvSpPr>
            <a:spLocks noGrp="1" noRot="1" noChangeAspect="1"/>
          </p:cNvSpPr>
          <p:nvPr>
            <p:ph type="sldImg" idx="2"/>
          </p:nvPr>
        </p:nvSpPr>
        <p:spPr>
          <a:xfrm>
            <a:off x="1223963" y="1143000"/>
            <a:ext cx="4410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8268A-F4FD-264F-ABE5-2005D1DFA51C}" type="slidenum">
              <a:rPr lang="en-US" smtClean="0"/>
              <a:t>‹#›</a:t>
            </a:fld>
            <a:endParaRPr lang="en-US"/>
          </a:p>
        </p:txBody>
      </p:sp>
    </p:spTree>
    <p:extLst>
      <p:ext uri="{BB962C8B-B14F-4D97-AF65-F5344CB8AC3E}">
        <p14:creationId xmlns:p14="http://schemas.microsoft.com/office/powerpoint/2010/main" val="3285048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F231F-63CA-2477-46E4-F63B975BD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E503C-FF4B-E336-1222-5DEC6968544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325C1DD-9EFF-4484-2083-A3576ABF75D8}"/>
              </a:ext>
            </a:extLst>
          </p:cNvPr>
          <p:cNvSpPr>
            <a:spLocks noGrp="1"/>
          </p:cNvSpPr>
          <p:nvPr>
            <p:ph type="body" idx="1"/>
          </p:nvPr>
        </p:nvSpPr>
        <p:spPr/>
        <p:txBody>
          <a:bodyPr/>
          <a:lstStyle/>
          <a:p>
            <a:pPr marL="0" indent="0">
              <a:spcAft>
                <a:spcPts val="200"/>
              </a:spcAft>
              <a:buFont typeface="Wingdings" pitchFamily="2" charset="2"/>
              <a:buNone/>
            </a:pPr>
            <a:endParaRPr lang="en-US" dirty="0"/>
          </a:p>
        </p:txBody>
      </p:sp>
      <p:sp>
        <p:nvSpPr>
          <p:cNvPr id="4" name="Slide Number Placeholder 3">
            <a:extLst>
              <a:ext uri="{FF2B5EF4-FFF2-40B4-BE49-F238E27FC236}">
                <a16:creationId xmlns:a16="http://schemas.microsoft.com/office/drawing/2014/main" id="{3D2E096D-275B-0243-43A0-F9840940E5C8}"/>
              </a:ext>
            </a:extLst>
          </p:cNvPr>
          <p:cNvSpPr>
            <a:spLocks noGrp="1"/>
          </p:cNvSpPr>
          <p:nvPr>
            <p:ph type="sldNum" sz="quarter" idx="5"/>
          </p:nvPr>
        </p:nvSpPr>
        <p:spPr/>
        <p:txBody>
          <a:bodyPr/>
          <a:lstStyle/>
          <a:p>
            <a:fld id="{4818268A-F4FD-264F-ABE5-2005D1DFA51C}" type="slidenum">
              <a:rPr lang="en-US" smtClean="0"/>
              <a:t>1</a:t>
            </a:fld>
            <a:endParaRPr lang="en-US"/>
          </a:p>
        </p:txBody>
      </p:sp>
    </p:spTree>
    <p:extLst>
      <p:ext uri="{BB962C8B-B14F-4D97-AF65-F5344CB8AC3E}">
        <p14:creationId xmlns:p14="http://schemas.microsoft.com/office/powerpoint/2010/main" val="1656992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142616"/>
            <a:ext cx="23317200" cy="6685280"/>
          </a:xfrm>
        </p:spPr>
        <p:txBody>
          <a:bodyPr anchor="b"/>
          <a:lstStyle>
            <a:lvl1pPr algn="ctr">
              <a:defRPr sz="16800"/>
            </a:lvl1pPr>
          </a:lstStyle>
          <a:p>
            <a:r>
              <a:rPr lang="en-US"/>
              <a:t>Click to edit Master title style</a:t>
            </a:r>
            <a:endParaRPr lang="en-US" dirty="0"/>
          </a:p>
        </p:txBody>
      </p:sp>
      <p:sp>
        <p:nvSpPr>
          <p:cNvPr id="3" name="Subtitle 2"/>
          <p:cNvSpPr>
            <a:spLocks noGrp="1"/>
          </p:cNvSpPr>
          <p:nvPr>
            <p:ph type="subTitle" idx="1"/>
          </p:nvPr>
        </p:nvSpPr>
        <p:spPr>
          <a:xfrm>
            <a:off x="3429000" y="10085706"/>
            <a:ext cx="20574000" cy="4636134"/>
          </a:xfrm>
        </p:spPr>
        <p:txBody>
          <a:bodyPr/>
          <a:lstStyle>
            <a:lvl1pPr marL="0" indent="0" algn="ctr">
              <a:buNone/>
              <a:defRPr sz="6720"/>
            </a:lvl1pPr>
            <a:lvl2pPr marL="1280160" indent="0" algn="ctr">
              <a:buNone/>
              <a:defRPr sz="5600"/>
            </a:lvl2pPr>
            <a:lvl3pPr marL="2560320" indent="0" algn="ctr">
              <a:buNone/>
              <a:defRPr sz="5040"/>
            </a:lvl3pPr>
            <a:lvl4pPr marL="3840480" indent="0" algn="ctr">
              <a:buNone/>
              <a:defRPr sz="4480"/>
            </a:lvl4pPr>
            <a:lvl5pPr marL="5120640" indent="0" algn="ctr">
              <a:buNone/>
              <a:defRPr sz="4480"/>
            </a:lvl5pPr>
            <a:lvl6pPr marL="6400800" indent="0" algn="ctr">
              <a:buNone/>
              <a:defRPr sz="4480"/>
            </a:lvl6pPr>
            <a:lvl7pPr marL="7680960" indent="0" algn="ctr">
              <a:buNone/>
              <a:defRPr sz="4480"/>
            </a:lvl7pPr>
            <a:lvl8pPr marL="8961120" indent="0" algn="ctr">
              <a:buNone/>
              <a:defRPr sz="4480"/>
            </a:lvl8pPr>
            <a:lvl9pPr marL="10241280" indent="0" algn="ctr">
              <a:buNone/>
              <a:defRPr sz="44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616F53-9B60-E247-AB38-B9B201E5B766}"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44FCF-06E9-E24F-9139-439CBDC0B6EA}" type="slidenum">
              <a:rPr lang="en-US" smtClean="0"/>
              <a:t>‹#›</a:t>
            </a:fld>
            <a:endParaRPr lang="en-US"/>
          </a:p>
        </p:txBody>
      </p:sp>
    </p:spTree>
    <p:extLst>
      <p:ext uri="{BB962C8B-B14F-4D97-AF65-F5344CB8AC3E}">
        <p14:creationId xmlns:p14="http://schemas.microsoft.com/office/powerpoint/2010/main" val="16902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616F53-9B60-E247-AB38-B9B201E5B766}"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44FCF-06E9-E24F-9139-439CBDC0B6EA}" type="slidenum">
              <a:rPr lang="en-US" smtClean="0"/>
              <a:t>‹#›</a:t>
            </a:fld>
            <a:endParaRPr lang="en-US"/>
          </a:p>
        </p:txBody>
      </p:sp>
    </p:spTree>
    <p:extLst>
      <p:ext uri="{BB962C8B-B14F-4D97-AF65-F5344CB8AC3E}">
        <p14:creationId xmlns:p14="http://schemas.microsoft.com/office/powerpoint/2010/main" val="572344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1022350"/>
            <a:ext cx="5915025" cy="1627314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2" y="1022350"/>
            <a:ext cx="17402175" cy="162731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616F53-9B60-E247-AB38-B9B201E5B766}"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44FCF-06E9-E24F-9139-439CBDC0B6EA}" type="slidenum">
              <a:rPr lang="en-US" smtClean="0"/>
              <a:t>‹#›</a:t>
            </a:fld>
            <a:endParaRPr lang="en-US"/>
          </a:p>
        </p:txBody>
      </p:sp>
    </p:spTree>
    <p:extLst>
      <p:ext uri="{BB962C8B-B14F-4D97-AF65-F5344CB8AC3E}">
        <p14:creationId xmlns:p14="http://schemas.microsoft.com/office/powerpoint/2010/main" val="142952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616F53-9B60-E247-AB38-B9B201E5B766}"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44FCF-06E9-E24F-9139-439CBDC0B6EA}" type="slidenum">
              <a:rPr lang="en-US" smtClean="0"/>
              <a:t>‹#›</a:t>
            </a:fld>
            <a:endParaRPr lang="en-US"/>
          </a:p>
        </p:txBody>
      </p:sp>
    </p:spTree>
    <p:extLst>
      <p:ext uri="{BB962C8B-B14F-4D97-AF65-F5344CB8AC3E}">
        <p14:creationId xmlns:p14="http://schemas.microsoft.com/office/powerpoint/2010/main" val="47400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4787270"/>
            <a:ext cx="23660100" cy="7987664"/>
          </a:xfrm>
        </p:spPr>
        <p:txBody>
          <a:bodyPr anchor="b"/>
          <a:lstStyle>
            <a:lvl1pPr>
              <a:defRPr sz="16800"/>
            </a:lvl1pPr>
          </a:lstStyle>
          <a:p>
            <a:r>
              <a:rPr lang="en-US"/>
              <a:t>Click to edit Master title style</a:t>
            </a:r>
            <a:endParaRPr lang="en-US" dirty="0"/>
          </a:p>
        </p:txBody>
      </p:sp>
      <p:sp>
        <p:nvSpPr>
          <p:cNvPr id="3" name="Text Placeholder 2"/>
          <p:cNvSpPr>
            <a:spLocks noGrp="1"/>
          </p:cNvSpPr>
          <p:nvPr>
            <p:ph type="body" idx="1"/>
          </p:nvPr>
        </p:nvSpPr>
        <p:spPr>
          <a:xfrm>
            <a:off x="1871664" y="12850500"/>
            <a:ext cx="23660100" cy="4200524"/>
          </a:xfrm>
        </p:spPr>
        <p:txBody>
          <a:bodyPr/>
          <a:lstStyle>
            <a:lvl1pPr marL="0" indent="0">
              <a:buNone/>
              <a:defRPr sz="6720">
                <a:solidFill>
                  <a:schemeClr val="tx1">
                    <a:tint val="82000"/>
                  </a:schemeClr>
                </a:solidFill>
              </a:defRPr>
            </a:lvl1pPr>
            <a:lvl2pPr marL="1280160" indent="0">
              <a:buNone/>
              <a:defRPr sz="5600">
                <a:solidFill>
                  <a:schemeClr val="tx1">
                    <a:tint val="82000"/>
                  </a:schemeClr>
                </a:solidFill>
              </a:defRPr>
            </a:lvl2pPr>
            <a:lvl3pPr marL="2560320" indent="0">
              <a:buNone/>
              <a:defRPr sz="5040">
                <a:solidFill>
                  <a:schemeClr val="tx1">
                    <a:tint val="82000"/>
                  </a:schemeClr>
                </a:solidFill>
              </a:defRPr>
            </a:lvl3pPr>
            <a:lvl4pPr marL="3840480" indent="0">
              <a:buNone/>
              <a:defRPr sz="4480">
                <a:solidFill>
                  <a:schemeClr val="tx1">
                    <a:tint val="82000"/>
                  </a:schemeClr>
                </a:solidFill>
              </a:defRPr>
            </a:lvl4pPr>
            <a:lvl5pPr marL="5120640" indent="0">
              <a:buNone/>
              <a:defRPr sz="4480">
                <a:solidFill>
                  <a:schemeClr val="tx1">
                    <a:tint val="82000"/>
                  </a:schemeClr>
                </a:solidFill>
              </a:defRPr>
            </a:lvl5pPr>
            <a:lvl6pPr marL="6400800" indent="0">
              <a:buNone/>
              <a:defRPr sz="4480">
                <a:solidFill>
                  <a:schemeClr val="tx1">
                    <a:tint val="82000"/>
                  </a:schemeClr>
                </a:solidFill>
              </a:defRPr>
            </a:lvl6pPr>
            <a:lvl7pPr marL="7680960" indent="0">
              <a:buNone/>
              <a:defRPr sz="4480">
                <a:solidFill>
                  <a:schemeClr val="tx1">
                    <a:tint val="82000"/>
                  </a:schemeClr>
                </a:solidFill>
              </a:defRPr>
            </a:lvl7pPr>
            <a:lvl8pPr marL="8961120" indent="0">
              <a:buNone/>
              <a:defRPr sz="4480">
                <a:solidFill>
                  <a:schemeClr val="tx1">
                    <a:tint val="82000"/>
                  </a:schemeClr>
                </a:solidFill>
              </a:defRPr>
            </a:lvl8pPr>
            <a:lvl9pPr marL="10241280" indent="0">
              <a:buNone/>
              <a:defRPr sz="44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616F53-9B60-E247-AB38-B9B201E5B766}"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44FCF-06E9-E24F-9139-439CBDC0B6EA}" type="slidenum">
              <a:rPr lang="en-US" smtClean="0"/>
              <a:t>‹#›</a:t>
            </a:fld>
            <a:endParaRPr lang="en-US"/>
          </a:p>
        </p:txBody>
      </p:sp>
    </p:spTree>
    <p:extLst>
      <p:ext uri="{BB962C8B-B14F-4D97-AF65-F5344CB8AC3E}">
        <p14:creationId xmlns:p14="http://schemas.microsoft.com/office/powerpoint/2010/main" val="170594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5111750"/>
            <a:ext cx="11658600" cy="12183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5111750"/>
            <a:ext cx="11658600" cy="12183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616F53-9B60-E247-AB38-B9B201E5B766}"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44FCF-06E9-E24F-9139-439CBDC0B6EA}" type="slidenum">
              <a:rPr lang="en-US" smtClean="0"/>
              <a:t>‹#›</a:t>
            </a:fld>
            <a:endParaRPr lang="en-US"/>
          </a:p>
        </p:txBody>
      </p:sp>
    </p:spTree>
    <p:extLst>
      <p:ext uri="{BB962C8B-B14F-4D97-AF65-F5344CB8AC3E}">
        <p14:creationId xmlns:p14="http://schemas.microsoft.com/office/powerpoint/2010/main" val="195117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022354"/>
            <a:ext cx="23660100" cy="37115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889526" y="4707256"/>
            <a:ext cx="11605020" cy="2306954"/>
          </a:xfrm>
        </p:spPr>
        <p:txBody>
          <a:bodyPr anchor="b"/>
          <a:lstStyle>
            <a:lvl1pPr marL="0" indent="0">
              <a:buNone/>
              <a:defRPr sz="6720" b="1"/>
            </a:lvl1pPr>
            <a:lvl2pPr marL="1280160" indent="0">
              <a:buNone/>
              <a:defRPr sz="5600" b="1"/>
            </a:lvl2pPr>
            <a:lvl3pPr marL="2560320" indent="0">
              <a:buNone/>
              <a:defRPr sz="5040" b="1"/>
            </a:lvl3pPr>
            <a:lvl4pPr marL="3840480" indent="0">
              <a:buNone/>
              <a:defRPr sz="4480" b="1"/>
            </a:lvl4pPr>
            <a:lvl5pPr marL="5120640" indent="0">
              <a:buNone/>
              <a:defRPr sz="4480" b="1"/>
            </a:lvl5pPr>
            <a:lvl6pPr marL="6400800" indent="0">
              <a:buNone/>
              <a:defRPr sz="4480" b="1"/>
            </a:lvl6pPr>
            <a:lvl7pPr marL="7680960" indent="0">
              <a:buNone/>
              <a:defRPr sz="4480" b="1"/>
            </a:lvl7pPr>
            <a:lvl8pPr marL="8961120" indent="0">
              <a:buNone/>
              <a:defRPr sz="4480" b="1"/>
            </a:lvl8pPr>
            <a:lvl9pPr marL="10241280" indent="0">
              <a:buNone/>
              <a:defRPr sz="4480" b="1"/>
            </a:lvl9pPr>
          </a:lstStyle>
          <a:p>
            <a:pPr lvl="0"/>
            <a:r>
              <a:rPr lang="en-US"/>
              <a:t>Click to edit Master text styles</a:t>
            </a:r>
          </a:p>
        </p:txBody>
      </p:sp>
      <p:sp>
        <p:nvSpPr>
          <p:cNvPr id="4" name="Content Placeholder 3"/>
          <p:cNvSpPr>
            <a:spLocks noGrp="1"/>
          </p:cNvSpPr>
          <p:nvPr>
            <p:ph sz="half" idx="2"/>
          </p:nvPr>
        </p:nvSpPr>
        <p:spPr>
          <a:xfrm>
            <a:off x="1889526" y="7014210"/>
            <a:ext cx="11605020" cy="1031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1" y="4707256"/>
            <a:ext cx="11662173" cy="2306954"/>
          </a:xfrm>
        </p:spPr>
        <p:txBody>
          <a:bodyPr anchor="b"/>
          <a:lstStyle>
            <a:lvl1pPr marL="0" indent="0">
              <a:buNone/>
              <a:defRPr sz="6720" b="1"/>
            </a:lvl1pPr>
            <a:lvl2pPr marL="1280160" indent="0">
              <a:buNone/>
              <a:defRPr sz="5600" b="1"/>
            </a:lvl2pPr>
            <a:lvl3pPr marL="2560320" indent="0">
              <a:buNone/>
              <a:defRPr sz="5040" b="1"/>
            </a:lvl3pPr>
            <a:lvl4pPr marL="3840480" indent="0">
              <a:buNone/>
              <a:defRPr sz="4480" b="1"/>
            </a:lvl4pPr>
            <a:lvl5pPr marL="5120640" indent="0">
              <a:buNone/>
              <a:defRPr sz="4480" b="1"/>
            </a:lvl5pPr>
            <a:lvl6pPr marL="6400800" indent="0">
              <a:buNone/>
              <a:defRPr sz="4480" b="1"/>
            </a:lvl6pPr>
            <a:lvl7pPr marL="7680960" indent="0">
              <a:buNone/>
              <a:defRPr sz="4480" b="1"/>
            </a:lvl7pPr>
            <a:lvl8pPr marL="8961120" indent="0">
              <a:buNone/>
              <a:defRPr sz="4480" b="1"/>
            </a:lvl8pPr>
            <a:lvl9pPr marL="10241280" indent="0">
              <a:buNone/>
              <a:defRPr sz="4480" b="1"/>
            </a:lvl9pPr>
          </a:lstStyle>
          <a:p>
            <a:pPr lvl="0"/>
            <a:r>
              <a:rPr lang="en-US"/>
              <a:t>Click to edit Master text styles</a:t>
            </a:r>
          </a:p>
        </p:txBody>
      </p:sp>
      <p:sp>
        <p:nvSpPr>
          <p:cNvPr id="6" name="Content Placeholder 5"/>
          <p:cNvSpPr>
            <a:spLocks noGrp="1"/>
          </p:cNvSpPr>
          <p:nvPr>
            <p:ph sz="quarter" idx="4"/>
          </p:nvPr>
        </p:nvSpPr>
        <p:spPr>
          <a:xfrm>
            <a:off x="13887451" y="7014210"/>
            <a:ext cx="11662173" cy="1031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616F53-9B60-E247-AB38-B9B201E5B766}" type="datetimeFigureOut">
              <a:rPr lang="en-US" smtClean="0"/>
              <a:t>4/6/26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44FCF-06E9-E24F-9139-439CBDC0B6EA}" type="slidenum">
              <a:rPr lang="en-US" smtClean="0"/>
              <a:t>‹#›</a:t>
            </a:fld>
            <a:endParaRPr lang="en-US"/>
          </a:p>
        </p:txBody>
      </p:sp>
    </p:spTree>
    <p:extLst>
      <p:ext uri="{BB962C8B-B14F-4D97-AF65-F5344CB8AC3E}">
        <p14:creationId xmlns:p14="http://schemas.microsoft.com/office/powerpoint/2010/main" val="35871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616F53-9B60-E247-AB38-B9B201E5B766}" type="datetimeFigureOut">
              <a:rPr lang="en-US" smtClean="0"/>
              <a:t>4/6/26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44FCF-06E9-E24F-9139-439CBDC0B6EA}" type="slidenum">
              <a:rPr lang="en-US" smtClean="0"/>
              <a:t>‹#›</a:t>
            </a:fld>
            <a:endParaRPr lang="en-US"/>
          </a:p>
        </p:txBody>
      </p:sp>
    </p:spTree>
    <p:extLst>
      <p:ext uri="{BB962C8B-B14F-4D97-AF65-F5344CB8AC3E}">
        <p14:creationId xmlns:p14="http://schemas.microsoft.com/office/powerpoint/2010/main" val="47526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16F53-9B60-E247-AB38-B9B201E5B766}" type="datetimeFigureOut">
              <a:rPr lang="en-US" smtClean="0"/>
              <a:t>4/6/26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44FCF-06E9-E24F-9139-439CBDC0B6EA}" type="slidenum">
              <a:rPr lang="en-US" smtClean="0"/>
              <a:t>‹#›</a:t>
            </a:fld>
            <a:endParaRPr lang="en-US"/>
          </a:p>
        </p:txBody>
      </p:sp>
    </p:spTree>
    <p:extLst>
      <p:ext uri="{BB962C8B-B14F-4D97-AF65-F5344CB8AC3E}">
        <p14:creationId xmlns:p14="http://schemas.microsoft.com/office/powerpoint/2010/main" val="174723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280160"/>
            <a:ext cx="8847534" cy="4480560"/>
          </a:xfrm>
        </p:spPr>
        <p:txBody>
          <a:bodyPr anchor="b"/>
          <a:lstStyle>
            <a:lvl1pPr>
              <a:defRPr sz="8960"/>
            </a:lvl1pPr>
          </a:lstStyle>
          <a:p>
            <a:r>
              <a:rPr lang="en-US"/>
              <a:t>Click to edit Master title style</a:t>
            </a:r>
            <a:endParaRPr lang="en-US" dirty="0"/>
          </a:p>
        </p:txBody>
      </p:sp>
      <p:sp>
        <p:nvSpPr>
          <p:cNvPr id="3" name="Content Placeholder 2"/>
          <p:cNvSpPr>
            <a:spLocks noGrp="1"/>
          </p:cNvSpPr>
          <p:nvPr>
            <p:ph idx="1"/>
          </p:nvPr>
        </p:nvSpPr>
        <p:spPr>
          <a:xfrm>
            <a:off x="11662173" y="2764794"/>
            <a:ext cx="13887450" cy="13646150"/>
          </a:xfrm>
        </p:spPr>
        <p:txBody>
          <a:bodyPr/>
          <a:lstStyle>
            <a:lvl1pPr>
              <a:defRPr sz="8960"/>
            </a:lvl1pPr>
            <a:lvl2pPr>
              <a:defRPr sz="7840"/>
            </a:lvl2pPr>
            <a:lvl3pPr>
              <a:defRPr sz="6720"/>
            </a:lvl3pPr>
            <a:lvl4pPr>
              <a:defRPr sz="5600"/>
            </a:lvl4pPr>
            <a:lvl5pPr>
              <a:defRPr sz="5600"/>
            </a:lvl5pPr>
            <a:lvl6pPr>
              <a:defRPr sz="5600"/>
            </a:lvl6pPr>
            <a:lvl7pPr>
              <a:defRPr sz="5600"/>
            </a:lvl7pPr>
            <a:lvl8pPr>
              <a:defRPr sz="5600"/>
            </a:lvl8pPr>
            <a:lvl9pPr>
              <a:defRPr sz="5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3" y="5760720"/>
            <a:ext cx="8847534" cy="10672446"/>
          </a:xfrm>
        </p:spPr>
        <p:txBody>
          <a:bodyPr/>
          <a:lstStyle>
            <a:lvl1pPr marL="0" indent="0">
              <a:buNone/>
              <a:defRPr sz="4480"/>
            </a:lvl1pPr>
            <a:lvl2pPr marL="1280160" indent="0">
              <a:buNone/>
              <a:defRPr sz="3920"/>
            </a:lvl2pPr>
            <a:lvl3pPr marL="2560320" indent="0">
              <a:buNone/>
              <a:defRPr sz="3360"/>
            </a:lvl3pPr>
            <a:lvl4pPr marL="3840480" indent="0">
              <a:buNone/>
              <a:defRPr sz="2800"/>
            </a:lvl4pPr>
            <a:lvl5pPr marL="5120640" indent="0">
              <a:buNone/>
              <a:defRPr sz="2800"/>
            </a:lvl5pPr>
            <a:lvl6pPr marL="6400800" indent="0">
              <a:buNone/>
              <a:defRPr sz="2800"/>
            </a:lvl6pPr>
            <a:lvl7pPr marL="7680960" indent="0">
              <a:buNone/>
              <a:defRPr sz="2800"/>
            </a:lvl7pPr>
            <a:lvl8pPr marL="8961120" indent="0">
              <a:buNone/>
              <a:defRPr sz="2800"/>
            </a:lvl8pPr>
            <a:lvl9pPr marL="10241280" indent="0">
              <a:buNone/>
              <a:defRPr sz="2800"/>
            </a:lvl9pPr>
          </a:lstStyle>
          <a:p>
            <a:pPr lvl="0"/>
            <a:r>
              <a:rPr lang="en-US"/>
              <a:t>Click to edit Master text styles</a:t>
            </a:r>
          </a:p>
        </p:txBody>
      </p:sp>
      <p:sp>
        <p:nvSpPr>
          <p:cNvPr id="5" name="Date Placeholder 4"/>
          <p:cNvSpPr>
            <a:spLocks noGrp="1"/>
          </p:cNvSpPr>
          <p:nvPr>
            <p:ph type="dt" sz="half" idx="10"/>
          </p:nvPr>
        </p:nvSpPr>
        <p:spPr/>
        <p:txBody>
          <a:bodyPr/>
          <a:lstStyle/>
          <a:p>
            <a:fld id="{DA616F53-9B60-E247-AB38-B9B201E5B766}"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44FCF-06E9-E24F-9139-439CBDC0B6EA}" type="slidenum">
              <a:rPr lang="en-US" smtClean="0"/>
              <a:t>‹#›</a:t>
            </a:fld>
            <a:endParaRPr lang="en-US"/>
          </a:p>
        </p:txBody>
      </p:sp>
    </p:spTree>
    <p:extLst>
      <p:ext uri="{BB962C8B-B14F-4D97-AF65-F5344CB8AC3E}">
        <p14:creationId xmlns:p14="http://schemas.microsoft.com/office/powerpoint/2010/main" val="225735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280160"/>
            <a:ext cx="8847534" cy="4480560"/>
          </a:xfrm>
        </p:spPr>
        <p:txBody>
          <a:bodyPr anchor="b"/>
          <a:lstStyle>
            <a:lvl1pPr>
              <a:defRPr sz="89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2764794"/>
            <a:ext cx="13887450" cy="13646150"/>
          </a:xfrm>
        </p:spPr>
        <p:txBody>
          <a:bodyPr anchor="t"/>
          <a:lstStyle>
            <a:lvl1pPr marL="0" indent="0">
              <a:buNone/>
              <a:defRPr sz="8960"/>
            </a:lvl1pPr>
            <a:lvl2pPr marL="1280160" indent="0">
              <a:buNone/>
              <a:defRPr sz="7840"/>
            </a:lvl2pPr>
            <a:lvl3pPr marL="2560320" indent="0">
              <a:buNone/>
              <a:defRPr sz="6720"/>
            </a:lvl3pPr>
            <a:lvl4pPr marL="3840480" indent="0">
              <a:buNone/>
              <a:defRPr sz="5600"/>
            </a:lvl4pPr>
            <a:lvl5pPr marL="5120640" indent="0">
              <a:buNone/>
              <a:defRPr sz="5600"/>
            </a:lvl5pPr>
            <a:lvl6pPr marL="6400800" indent="0">
              <a:buNone/>
              <a:defRPr sz="5600"/>
            </a:lvl6pPr>
            <a:lvl7pPr marL="7680960" indent="0">
              <a:buNone/>
              <a:defRPr sz="5600"/>
            </a:lvl7pPr>
            <a:lvl8pPr marL="8961120" indent="0">
              <a:buNone/>
              <a:defRPr sz="5600"/>
            </a:lvl8pPr>
            <a:lvl9pPr marL="10241280" indent="0">
              <a:buNone/>
              <a:defRPr sz="5600"/>
            </a:lvl9pPr>
          </a:lstStyle>
          <a:p>
            <a:r>
              <a:rPr lang="en-US"/>
              <a:t>Click icon to add picture</a:t>
            </a:r>
            <a:endParaRPr lang="en-US" dirty="0"/>
          </a:p>
        </p:txBody>
      </p:sp>
      <p:sp>
        <p:nvSpPr>
          <p:cNvPr id="4" name="Text Placeholder 3"/>
          <p:cNvSpPr>
            <a:spLocks noGrp="1"/>
          </p:cNvSpPr>
          <p:nvPr>
            <p:ph type="body" sz="half" idx="2"/>
          </p:nvPr>
        </p:nvSpPr>
        <p:spPr>
          <a:xfrm>
            <a:off x="1889523" y="5760720"/>
            <a:ext cx="8847534" cy="10672446"/>
          </a:xfrm>
        </p:spPr>
        <p:txBody>
          <a:bodyPr/>
          <a:lstStyle>
            <a:lvl1pPr marL="0" indent="0">
              <a:buNone/>
              <a:defRPr sz="4480"/>
            </a:lvl1pPr>
            <a:lvl2pPr marL="1280160" indent="0">
              <a:buNone/>
              <a:defRPr sz="3920"/>
            </a:lvl2pPr>
            <a:lvl3pPr marL="2560320" indent="0">
              <a:buNone/>
              <a:defRPr sz="3360"/>
            </a:lvl3pPr>
            <a:lvl4pPr marL="3840480" indent="0">
              <a:buNone/>
              <a:defRPr sz="2800"/>
            </a:lvl4pPr>
            <a:lvl5pPr marL="5120640" indent="0">
              <a:buNone/>
              <a:defRPr sz="2800"/>
            </a:lvl5pPr>
            <a:lvl6pPr marL="6400800" indent="0">
              <a:buNone/>
              <a:defRPr sz="2800"/>
            </a:lvl6pPr>
            <a:lvl7pPr marL="7680960" indent="0">
              <a:buNone/>
              <a:defRPr sz="2800"/>
            </a:lvl7pPr>
            <a:lvl8pPr marL="8961120" indent="0">
              <a:buNone/>
              <a:defRPr sz="2800"/>
            </a:lvl8pPr>
            <a:lvl9pPr marL="10241280" indent="0">
              <a:buNone/>
              <a:defRPr sz="2800"/>
            </a:lvl9pPr>
          </a:lstStyle>
          <a:p>
            <a:pPr lvl="0"/>
            <a:r>
              <a:rPr lang="en-US"/>
              <a:t>Click to edit Master text styles</a:t>
            </a:r>
          </a:p>
        </p:txBody>
      </p:sp>
      <p:sp>
        <p:nvSpPr>
          <p:cNvPr id="5" name="Date Placeholder 4"/>
          <p:cNvSpPr>
            <a:spLocks noGrp="1"/>
          </p:cNvSpPr>
          <p:nvPr>
            <p:ph type="dt" sz="half" idx="10"/>
          </p:nvPr>
        </p:nvSpPr>
        <p:spPr/>
        <p:txBody>
          <a:bodyPr/>
          <a:lstStyle/>
          <a:p>
            <a:fld id="{DA616F53-9B60-E247-AB38-B9B201E5B766}"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44FCF-06E9-E24F-9139-439CBDC0B6EA}" type="slidenum">
              <a:rPr lang="en-US" smtClean="0"/>
              <a:t>‹#›</a:t>
            </a:fld>
            <a:endParaRPr lang="en-US"/>
          </a:p>
        </p:txBody>
      </p:sp>
    </p:spTree>
    <p:extLst>
      <p:ext uri="{BB962C8B-B14F-4D97-AF65-F5344CB8AC3E}">
        <p14:creationId xmlns:p14="http://schemas.microsoft.com/office/powerpoint/2010/main" val="232654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022354"/>
            <a:ext cx="23660100" cy="37115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5950" y="5111750"/>
            <a:ext cx="23660100" cy="121837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5950" y="17797784"/>
            <a:ext cx="6172200" cy="1022350"/>
          </a:xfrm>
          <a:prstGeom prst="rect">
            <a:avLst/>
          </a:prstGeom>
        </p:spPr>
        <p:txBody>
          <a:bodyPr vert="horz" lIns="91440" tIns="45720" rIns="91440" bIns="45720" rtlCol="0" anchor="ctr"/>
          <a:lstStyle>
            <a:lvl1pPr algn="l">
              <a:defRPr sz="3360">
                <a:solidFill>
                  <a:schemeClr val="tx1">
                    <a:tint val="82000"/>
                  </a:schemeClr>
                </a:solidFill>
              </a:defRPr>
            </a:lvl1pPr>
          </a:lstStyle>
          <a:p>
            <a:fld id="{DA616F53-9B60-E247-AB38-B9B201E5B766}" type="datetimeFigureOut">
              <a:rPr lang="en-US" smtClean="0"/>
              <a:t>4/6/26</a:t>
            </a:fld>
            <a:endParaRPr lang="en-US"/>
          </a:p>
        </p:txBody>
      </p:sp>
      <p:sp>
        <p:nvSpPr>
          <p:cNvPr id="5" name="Footer Placeholder 4"/>
          <p:cNvSpPr>
            <a:spLocks noGrp="1"/>
          </p:cNvSpPr>
          <p:nvPr>
            <p:ph type="ftr" sz="quarter" idx="3"/>
          </p:nvPr>
        </p:nvSpPr>
        <p:spPr>
          <a:xfrm>
            <a:off x="9086850" y="17797784"/>
            <a:ext cx="9258300" cy="1022350"/>
          </a:xfrm>
          <a:prstGeom prst="rect">
            <a:avLst/>
          </a:prstGeom>
        </p:spPr>
        <p:txBody>
          <a:bodyPr vert="horz" lIns="91440" tIns="45720" rIns="91440" bIns="45720" rtlCol="0" anchor="ctr"/>
          <a:lstStyle>
            <a:lvl1pPr algn="ctr">
              <a:defRPr sz="33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9373850" y="17797784"/>
            <a:ext cx="6172200" cy="1022350"/>
          </a:xfrm>
          <a:prstGeom prst="rect">
            <a:avLst/>
          </a:prstGeom>
        </p:spPr>
        <p:txBody>
          <a:bodyPr vert="horz" lIns="91440" tIns="45720" rIns="91440" bIns="45720" rtlCol="0" anchor="ctr"/>
          <a:lstStyle>
            <a:lvl1pPr algn="r">
              <a:defRPr sz="3360">
                <a:solidFill>
                  <a:schemeClr val="tx1">
                    <a:tint val="82000"/>
                  </a:schemeClr>
                </a:solidFill>
              </a:defRPr>
            </a:lvl1pPr>
          </a:lstStyle>
          <a:p>
            <a:fld id="{28E44FCF-06E9-E24F-9139-439CBDC0B6EA}" type="slidenum">
              <a:rPr lang="en-US" smtClean="0"/>
              <a:t>‹#›</a:t>
            </a:fld>
            <a:endParaRPr lang="en-US"/>
          </a:p>
        </p:txBody>
      </p:sp>
    </p:spTree>
    <p:extLst>
      <p:ext uri="{BB962C8B-B14F-4D97-AF65-F5344CB8AC3E}">
        <p14:creationId xmlns:p14="http://schemas.microsoft.com/office/powerpoint/2010/main" val="291355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60320" rtl="0" eaLnBrk="1" latinLnBrk="0" hangingPunct="1">
        <a:lnSpc>
          <a:spcPct val="90000"/>
        </a:lnSpc>
        <a:spcBef>
          <a:spcPct val="0"/>
        </a:spcBef>
        <a:buNone/>
        <a:defRPr sz="12320" kern="1200">
          <a:solidFill>
            <a:schemeClr val="tx1"/>
          </a:solidFill>
          <a:latin typeface="+mj-lt"/>
          <a:ea typeface="+mj-ea"/>
          <a:cs typeface="+mj-cs"/>
        </a:defRPr>
      </a:lvl1pPr>
    </p:titleStyle>
    <p:bodyStyle>
      <a:lvl1pPr marL="640080" indent="-640080" algn="l" defTabSz="2560320" rtl="0" eaLnBrk="1" latinLnBrk="0" hangingPunct="1">
        <a:lnSpc>
          <a:spcPct val="90000"/>
        </a:lnSpc>
        <a:spcBef>
          <a:spcPts val="2800"/>
        </a:spcBef>
        <a:buFont typeface="Arial" panose="020B0604020202020204" pitchFamily="34" charset="0"/>
        <a:buChar char="•"/>
        <a:defRPr sz="7840" kern="1200">
          <a:solidFill>
            <a:schemeClr val="tx1"/>
          </a:solidFill>
          <a:latin typeface="+mn-lt"/>
          <a:ea typeface="+mn-ea"/>
          <a:cs typeface="+mn-cs"/>
        </a:defRPr>
      </a:lvl1pPr>
      <a:lvl2pPr marL="1920240" indent="-640080" algn="l" defTabSz="2560320" rtl="0" eaLnBrk="1" latinLnBrk="0" hangingPunct="1">
        <a:lnSpc>
          <a:spcPct val="90000"/>
        </a:lnSpc>
        <a:spcBef>
          <a:spcPts val="1400"/>
        </a:spcBef>
        <a:buFont typeface="Arial" panose="020B0604020202020204" pitchFamily="34" charset="0"/>
        <a:buChar char="•"/>
        <a:defRPr sz="6720" kern="1200">
          <a:solidFill>
            <a:schemeClr val="tx1"/>
          </a:solidFill>
          <a:latin typeface="+mn-lt"/>
          <a:ea typeface="+mn-ea"/>
          <a:cs typeface="+mn-cs"/>
        </a:defRPr>
      </a:lvl2pPr>
      <a:lvl3pPr marL="3200400" indent="-640080" algn="l" defTabSz="2560320" rtl="0" eaLnBrk="1" latinLnBrk="0" hangingPunct="1">
        <a:lnSpc>
          <a:spcPct val="90000"/>
        </a:lnSpc>
        <a:spcBef>
          <a:spcPts val="1400"/>
        </a:spcBef>
        <a:buFont typeface="Arial" panose="020B0604020202020204" pitchFamily="34" charset="0"/>
        <a:buChar char="•"/>
        <a:defRPr sz="5600" kern="1200">
          <a:solidFill>
            <a:schemeClr val="tx1"/>
          </a:solidFill>
          <a:latin typeface="+mn-lt"/>
          <a:ea typeface="+mn-ea"/>
          <a:cs typeface="+mn-cs"/>
        </a:defRPr>
      </a:lvl3pPr>
      <a:lvl4pPr marL="448056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4pPr>
      <a:lvl5pPr marL="576072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5pPr>
      <a:lvl6pPr marL="704088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6pPr>
      <a:lvl7pPr marL="832104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7pPr>
      <a:lvl8pPr marL="960120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8pPr>
      <a:lvl9pPr marL="1088136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9pPr>
    </p:bodyStyle>
    <p:otherStyle>
      <a:defPPr>
        <a:defRPr lang="en-US"/>
      </a:defPPr>
      <a:lvl1pPr marL="0" algn="l" defTabSz="2560320" rtl="0" eaLnBrk="1" latinLnBrk="0" hangingPunct="1">
        <a:defRPr sz="5040" kern="1200">
          <a:solidFill>
            <a:schemeClr val="tx1"/>
          </a:solidFill>
          <a:latin typeface="+mn-lt"/>
          <a:ea typeface="+mn-ea"/>
          <a:cs typeface="+mn-cs"/>
        </a:defRPr>
      </a:lvl1pPr>
      <a:lvl2pPr marL="1280160" algn="l" defTabSz="2560320" rtl="0" eaLnBrk="1" latinLnBrk="0" hangingPunct="1">
        <a:defRPr sz="5040" kern="1200">
          <a:solidFill>
            <a:schemeClr val="tx1"/>
          </a:solidFill>
          <a:latin typeface="+mn-lt"/>
          <a:ea typeface="+mn-ea"/>
          <a:cs typeface="+mn-cs"/>
        </a:defRPr>
      </a:lvl2pPr>
      <a:lvl3pPr marL="2560320" algn="l" defTabSz="2560320" rtl="0" eaLnBrk="1" latinLnBrk="0" hangingPunct="1">
        <a:defRPr sz="5040" kern="1200">
          <a:solidFill>
            <a:schemeClr val="tx1"/>
          </a:solidFill>
          <a:latin typeface="+mn-lt"/>
          <a:ea typeface="+mn-ea"/>
          <a:cs typeface="+mn-cs"/>
        </a:defRPr>
      </a:lvl3pPr>
      <a:lvl4pPr marL="3840480" algn="l" defTabSz="2560320" rtl="0" eaLnBrk="1" latinLnBrk="0" hangingPunct="1">
        <a:defRPr sz="5040" kern="1200">
          <a:solidFill>
            <a:schemeClr val="tx1"/>
          </a:solidFill>
          <a:latin typeface="+mn-lt"/>
          <a:ea typeface="+mn-ea"/>
          <a:cs typeface="+mn-cs"/>
        </a:defRPr>
      </a:lvl4pPr>
      <a:lvl5pPr marL="5120640" algn="l" defTabSz="2560320" rtl="0" eaLnBrk="1" latinLnBrk="0" hangingPunct="1">
        <a:defRPr sz="5040" kern="1200">
          <a:solidFill>
            <a:schemeClr val="tx1"/>
          </a:solidFill>
          <a:latin typeface="+mn-lt"/>
          <a:ea typeface="+mn-ea"/>
          <a:cs typeface="+mn-cs"/>
        </a:defRPr>
      </a:lvl5pPr>
      <a:lvl6pPr marL="6400800" algn="l" defTabSz="2560320" rtl="0" eaLnBrk="1" latinLnBrk="0" hangingPunct="1">
        <a:defRPr sz="5040" kern="1200">
          <a:solidFill>
            <a:schemeClr val="tx1"/>
          </a:solidFill>
          <a:latin typeface="+mn-lt"/>
          <a:ea typeface="+mn-ea"/>
          <a:cs typeface="+mn-cs"/>
        </a:defRPr>
      </a:lvl6pPr>
      <a:lvl7pPr marL="7680960" algn="l" defTabSz="2560320" rtl="0" eaLnBrk="1" latinLnBrk="0" hangingPunct="1">
        <a:defRPr sz="5040" kern="1200">
          <a:solidFill>
            <a:schemeClr val="tx1"/>
          </a:solidFill>
          <a:latin typeface="+mn-lt"/>
          <a:ea typeface="+mn-ea"/>
          <a:cs typeface="+mn-cs"/>
        </a:defRPr>
      </a:lvl7pPr>
      <a:lvl8pPr marL="8961120" algn="l" defTabSz="2560320" rtl="0" eaLnBrk="1" latinLnBrk="0" hangingPunct="1">
        <a:defRPr sz="5040" kern="1200">
          <a:solidFill>
            <a:schemeClr val="tx1"/>
          </a:solidFill>
          <a:latin typeface="+mn-lt"/>
          <a:ea typeface="+mn-ea"/>
          <a:cs typeface="+mn-cs"/>
        </a:defRPr>
      </a:lvl8pPr>
      <a:lvl9pPr marL="10241280" algn="l" defTabSz="2560320" rtl="0" eaLnBrk="1" latinLnBrk="0" hangingPunct="1">
        <a:defRPr sz="5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368EA-0015-4A2E-8D70-E7E4EBC29F1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29134D7-EF0D-5663-FC10-F37ED0A9FEF7}"/>
              </a:ext>
            </a:extLst>
          </p:cNvPr>
          <p:cNvSpPr/>
          <p:nvPr/>
        </p:nvSpPr>
        <p:spPr>
          <a:xfrm>
            <a:off x="3371" y="1119"/>
            <a:ext cx="27432000" cy="235983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A7CE8D-3583-9398-BCF9-3112CA49BA10}"/>
              </a:ext>
            </a:extLst>
          </p:cNvPr>
          <p:cNvSpPr txBox="1"/>
          <p:nvPr/>
        </p:nvSpPr>
        <p:spPr>
          <a:xfrm>
            <a:off x="315338" y="1479047"/>
            <a:ext cx="21868006"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Department of Pediatrics, Division of Neonatology, University of Iowa Healthcare Stead Family Children’s Hospital, Iowa City, Iowa, USA</a:t>
            </a:r>
          </a:p>
        </p:txBody>
      </p:sp>
      <p:sp>
        <p:nvSpPr>
          <p:cNvPr id="7" name="Rectangle 6">
            <a:extLst>
              <a:ext uri="{FF2B5EF4-FFF2-40B4-BE49-F238E27FC236}">
                <a16:creationId xmlns:a16="http://schemas.microsoft.com/office/drawing/2014/main" id="{E6E358B4-E1FB-D3F1-2242-DE432176993A}"/>
              </a:ext>
            </a:extLst>
          </p:cNvPr>
          <p:cNvSpPr/>
          <p:nvPr/>
        </p:nvSpPr>
        <p:spPr>
          <a:xfrm>
            <a:off x="1" y="2286640"/>
            <a:ext cx="27432000" cy="224583"/>
          </a:xfrm>
          <a:prstGeom prst="rect">
            <a:avLst/>
          </a:prstGeom>
          <a:solidFill>
            <a:srgbClr val="FFCD00"/>
          </a:solidFill>
          <a:ln>
            <a:solidFill>
              <a:srgbClr val="FFC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D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00D132A-0E4F-ECD5-9BA3-CA9DC956AD70}"/>
              </a:ext>
            </a:extLst>
          </p:cNvPr>
          <p:cNvPicPr>
            <a:picLocks noChangeAspect="1"/>
          </p:cNvPicPr>
          <p:nvPr/>
        </p:nvPicPr>
        <p:blipFill>
          <a:blip r:embed="rId3"/>
          <a:srcRect b="21773"/>
          <a:stretch>
            <a:fillRect/>
          </a:stretch>
        </p:blipFill>
        <p:spPr>
          <a:xfrm>
            <a:off x="24038411" y="1099692"/>
            <a:ext cx="2026156" cy="1191004"/>
          </a:xfrm>
          <a:prstGeom prst="rect">
            <a:avLst/>
          </a:prstGeom>
        </p:spPr>
      </p:pic>
      <p:sp>
        <p:nvSpPr>
          <p:cNvPr id="10" name="TextBox 9">
            <a:extLst>
              <a:ext uri="{FF2B5EF4-FFF2-40B4-BE49-F238E27FC236}">
                <a16:creationId xmlns:a16="http://schemas.microsoft.com/office/drawing/2014/main" id="{0322421D-3E1D-6D06-E7DD-1A3F67C02498}"/>
              </a:ext>
            </a:extLst>
          </p:cNvPr>
          <p:cNvSpPr txBox="1"/>
          <p:nvPr/>
        </p:nvSpPr>
        <p:spPr>
          <a:xfrm>
            <a:off x="315337" y="198802"/>
            <a:ext cx="25315571" cy="707886"/>
          </a:xfrm>
          <a:prstGeom prst="rect">
            <a:avLst/>
          </a:prstGeom>
          <a:noFill/>
        </p:spPr>
        <p:txBody>
          <a:bodyPr wrap="square">
            <a:spAutoFit/>
          </a:bodyPr>
          <a:lstStyle/>
          <a:p>
            <a:r>
              <a:rPr lang="en-US" sz="4000" b="1" dirty="0">
                <a:solidFill>
                  <a:srgbClr val="FFCD00"/>
                </a:solidFill>
                <a:latin typeface="Arial" panose="020B0604020202020204" pitchFamily="34" charset="0"/>
                <a:ea typeface="Times New Roman" panose="02020603050405020304" pitchFamily="18" charset="0"/>
                <a:cs typeface="Arial" panose="020B0604020202020204" pitchFamily="34" charset="0"/>
              </a:rPr>
              <a:t>2D Head Ultrasonography Reference Values for Extra-Axial Fluid Spaces in Extremely Preterm Neonates</a:t>
            </a:r>
          </a:p>
        </p:txBody>
      </p:sp>
      <p:sp>
        <p:nvSpPr>
          <p:cNvPr id="11" name="TextBox 10">
            <a:extLst>
              <a:ext uri="{FF2B5EF4-FFF2-40B4-BE49-F238E27FC236}">
                <a16:creationId xmlns:a16="http://schemas.microsoft.com/office/drawing/2014/main" id="{E01107A9-F9F7-408F-67CC-FE7863DFC179}"/>
              </a:ext>
            </a:extLst>
          </p:cNvPr>
          <p:cNvSpPr txBox="1"/>
          <p:nvPr/>
        </p:nvSpPr>
        <p:spPr>
          <a:xfrm>
            <a:off x="315338" y="896968"/>
            <a:ext cx="19791869" cy="553998"/>
          </a:xfrm>
          <a:prstGeom prst="rect">
            <a:avLst/>
          </a:prstGeom>
          <a:noFill/>
        </p:spPr>
        <p:txBody>
          <a:bodyPr wrap="square" rtlCol="0">
            <a:spAutoFit/>
          </a:bodyPr>
          <a:lstStyle/>
          <a:p>
            <a:r>
              <a:rPr lang="en-US" sz="3000" b="1" dirty="0">
                <a:solidFill>
                  <a:schemeClr val="bg1"/>
                </a:solidFill>
                <a:latin typeface="Arial" panose="020B0604020202020204" pitchFamily="34" charset="0"/>
                <a:cs typeface="Arial" panose="020B0604020202020204" pitchFamily="34" charset="0"/>
              </a:rPr>
              <a:t>Paige M. Nelson, PhD</a:t>
            </a:r>
            <a:r>
              <a:rPr lang="en-US" sz="3000" dirty="0">
                <a:solidFill>
                  <a:schemeClr val="bg1"/>
                </a:solidFill>
                <a:latin typeface="Arial" panose="020B0604020202020204" pitchFamily="34" charset="0"/>
                <a:cs typeface="Arial" panose="020B0604020202020204" pitchFamily="34" charset="0"/>
              </a:rPr>
              <a:t>, Allison M. Momany, PhD, Heidi M. Harmon, MD, MS</a:t>
            </a:r>
          </a:p>
        </p:txBody>
      </p:sp>
      <p:sp>
        <p:nvSpPr>
          <p:cNvPr id="14" name="Rectangle 13">
            <a:extLst>
              <a:ext uri="{FF2B5EF4-FFF2-40B4-BE49-F238E27FC236}">
                <a16:creationId xmlns:a16="http://schemas.microsoft.com/office/drawing/2014/main" id="{FA80B232-36BF-44EC-56AD-D35DB0F75A29}"/>
              </a:ext>
            </a:extLst>
          </p:cNvPr>
          <p:cNvSpPr/>
          <p:nvPr/>
        </p:nvSpPr>
        <p:spPr>
          <a:xfrm>
            <a:off x="-5908" y="19046234"/>
            <a:ext cx="27432000" cy="228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D00"/>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2DA32AAC-1BE2-0C62-7F82-C4CF7C0408AC}"/>
              </a:ext>
            </a:extLst>
          </p:cNvPr>
          <p:cNvSpPr/>
          <p:nvPr/>
        </p:nvSpPr>
        <p:spPr>
          <a:xfrm>
            <a:off x="220966" y="2838538"/>
            <a:ext cx="6892755" cy="503419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4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5D4E9F5B-A374-0B28-6D4D-4DD4287FBA2C}"/>
              </a:ext>
            </a:extLst>
          </p:cNvPr>
          <p:cNvSpPr txBox="1"/>
          <p:nvPr/>
        </p:nvSpPr>
        <p:spPr>
          <a:xfrm>
            <a:off x="284476" y="3023176"/>
            <a:ext cx="6723621" cy="1374735"/>
          </a:xfrm>
          <a:prstGeom prst="rect">
            <a:avLst/>
          </a:prstGeom>
          <a:noFill/>
        </p:spPr>
        <p:txBody>
          <a:bodyPr wrap="square">
            <a:spAutoFit/>
          </a:bodyPr>
          <a:lstStyle/>
          <a:p>
            <a:pPr marL="285750" indent="-285750">
              <a:spcAft>
                <a:spcPts val="300"/>
              </a:spcAft>
              <a:buFont typeface="Wingdings" pitchFamily="2" charset="2"/>
              <a:buChar char="v"/>
            </a:pPr>
            <a:r>
              <a:rPr lang="en-US" sz="1600" dirty="0">
                <a:latin typeface="Arial" panose="020B0604020202020204" pitchFamily="34" charset="0"/>
                <a:cs typeface="Arial" panose="020B0604020202020204" pitchFamily="34" charset="0"/>
              </a:rPr>
              <a:t>Risk of developmental impairments is highest among extremely preterm (EP; &lt;28 weeks of gestation) neonates, due to brain insults and dysmaturation</a:t>
            </a:r>
          </a:p>
          <a:p>
            <a:pPr marL="285750" indent="-285750">
              <a:spcAft>
                <a:spcPts val="300"/>
              </a:spcAft>
              <a:buFont typeface="Wingdings" pitchFamily="2" charset="2"/>
              <a:buChar char="v"/>
            </a:pPr>
            <a:r>
              <a:rPr lang="en-US" sz="1600" dirty="0">
                <a:latin typeface="Arial" panose="020B0604020202020204" pitchFamily="34" charset="0"/>
                <a:cs typeface="Arial" panose="020B0604020202020204" pitchFamily="34" charset="0"/>
              </a:rPr>
              <a:t>Prominent extra-axial space and ex-vacuo ventricular dilatation on brain imaging are markers of white matter injury or dysmaturation</a:t>
            </a:r>
          </a:p>
        </p:txBody>
      </p:sp>
      <p:sp>
        <p:nvSpPr>
          <p:cNvPr id="74" name="Rectangle 73">
            <a:extLst>
              <a:ext uri="{FF2B5EF4-FFF2-40B4-BE49-F238E27FC236}">
                <a16:creationId xmlns:a16="http://schemas.microsoft.com/office/drawing/2014/main" id="{FC363544-2554-88FA-6504-4B2B216E9DB8}"/>
              </a:ext>
            </a:extLst>
          </p:cNvPr>
          <p:cNvSpPr/>
          <p:nvPr/>
        </p:nvSpPr>
        <p:spPr>
          <a:xfrm>
            <a:off x="222521" y="8278854"/>
            <a:ext cx="6891199" cy="13750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40"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314B4A1B-7263-4F14-7957-8164623D9B4F}"/>
              </a:ext>
            </a:extLst>
          </p:cNvPr>
          <p:cNvSpPr txBox="1"/>
          <p:nvPr/>
        </p:nvSpPr>
        <p:spPr>
          <a:xfrm>
            <a:off x="2643484" y="2635720"/>
            <a:ext cx="1824400" cy="400110"/>
          </a:xfrm>
          <a:prstGeom prst="rect">
            <a:avLst/>
          </a:prstGeom>
          <a:solidFill>
            <a:schemeClr val="bg1"/>
          </a:solidFill>
          <a:ln>
            <a:noFill/>
          </a:ln>
        </p:spPr>
        <p:txBody>
          <a:bodyPr wrap="square">
            <a:spAutoFit/>
          </a:bodyPr>
          <a:lstStyle/>
          <a:p>
            <a:pPr algn="ctr"/>
            <a:r>
              <a:rPr lang="en-US" sz="2000" b="1" dirty="0">
                <a:latin typeface="Arial" panose="020B0604020202020204" pitchFamily="34" charset="0"/>
                <a:cs typeface="Arial" panose="020B0604020202020204" pitchFamily="34" charset="0"/>
              </a:rPr>
              <a:t>Background </a:t>
            </a:r>
          </a:p>
        </p:txBody>
      </p:sp>
      <p:sp>
        <p:nvSpPr>
          <p:cNvPr id="57" name="TextBox 56">
            <a:extLst>
              <a:ext uri="{FF2B5EF4-FFF2-40B4-BE49-F238E27FC236}">
                <a16:creationId xmlns:a16="http://schemas.microsoft.com/office/drawing/2014/main" id="{DDE13AF4-93A7-5A8E-83AA-F6A1FA48BBBC}"/>
              </a:ext>
            </a:extLst>
          </p:cNvPr>
          <p:cNvSpPr txBox="1"/>
          <p:nvPr/>
        </p:nvSpPr>
        <p:spPr>
          <a:xfrm>
            <a:off x="2560319" y="8027464"/>
            <a:ext cx="2166701" cy="400110"/>
          </a:xfrm>
          <a:prstGeom prst="rect">
            <a:avLst/>
          </a:prstGeom>
          <a:solidFill>
            <a:schemeClr val="bg1"/>
          </a:solidFill>
        </p:spPr>
        <p:txBody>
          <a:bodyPr wrap="square">
            <a:spAutoFit/>
          </a:bodyPr>
          <a:lstStyle/>
          <a:p>
            <a:pPr algn="ctr"/>
            <a:r>
              <a:rPr lang="en-US" sz="2000" b="1" dirty="0">
                <a:latin typeface="Arial" panose="020B0604020202020204" pitchFamily="34" charset="0"/>
                <a:cs typeface="Arial" panose="020B0604020202020204" pitchFamily="34" charset="0"/>
              </a:rPr>
              <a:t>Study Objective</a:t>
            </a:r>
          </a:p>
        </p:txBody>
      </p:sp>
      <p:sp>
        <p:nvSpPr>
          <p:cNvPr id="76" name="TextBox 75">
            <a:extLst>
              <a:ext uri="{FF2B5EF4-FFF2-40B4-BE49-F238E27FC236}">
                <a16:creationId xmlns:a16="http://schemas.microsoft.com/office/drawing/2014/main" id="{E4EF48F5-FEE4-193A-403E-CD60FF4CDDD0}"/>
              </a:ext>
            </a:extLst>
          </p:cNvPr>
          <p:cNvSpPr txBox="1"/>
          <p:nvPr/>
        </p:nvSpPr>
        <p:spPr>
          <a:xfrm>
            <a:off x="342291" y="8426794"/>
            <a:ext cx="6632755"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Use two-dimensional (2D) head ultrasonography (HUS) metrics to establish </a:t>
            </a:r>
            <a:r>
              <a:rPr lang="en-US" sz="1600" b="1" dirty="0">
                <a:latin typeface="Arial" panose="020B0604020202020204" pitchFamily="34" charset="0"/>
                <a:cs typeface="Arial" panose="020B0604020202020204" pitchFamily="34" charset="0"/>
              </a:rPr>
              <a:t>cerebrospinal fluid (CSF) space reference values </a:t>
            </a:r>
            <a:r>
              <a:rPr lang="en-US" sz="1600" dirty="0">
                <a:latin typeface="Arial" panose="020B0604020202020204" pitchFamily="34" charset="0"/>
                <a:cs typeface="Arial" panose="020B0604020202020204" pitchFamily="34" charset="0"/>
              </a:rPr>
              <a:t>at day of life (DOL) 7 and 36-weeks postmenstrual age (PMA) in neonates born at 22 to 26 weeks of gestation.</a:t>
            </a:r>
          </a:p>
        </p:txBody>
      </p:sp>
      <p:graphicFrame>
        <p:nvGraphicFramePr>
          <p:cNvPr id="93" name="Table 92">
            <a:extLst>
              <a:ext uri="{FF2B5EF4-FFF2-40B4-BE49-F238E27FC236}">
                <a16:creationId xmlns:a16="http://schemas.microsoft.com/office/drawing/2014/main" id="{A5C70346-2044-23F9-2508-4F70F06BE12F}"/>
              </a:ext>
            </a:extLst>
          </p:cNvPr>
          <p:cNvGraphicFramePr>
            <a:graphicFrameLocks noGrp="1"/>
          </p:cNvGraphicFramePr>
          <p:nvPr>
            <p:extLst>
              <p:ext uri="{D42A27DB-BD31-4B8C-83A1-F6EECF244321}">
                <p14:modId xmlns:p14="http://schemas.microsoft.com/office/powerpoint/2010/main" val="1419645805"/>
              </p:ext>
            </p:extLst>
          </p:nvPr>
        </p:nvGraphicFramePr>
        <p:xfrm>
          <a:off x="336581" y="14521749"/>
          <a:ext cx="6660007" cy="3298182"/>
        </p:xfrm>
        <a:graphic>
          <a:graphicData uri="http://schemas.openxmlformats.org/drawingml/2006/table">
            <a:tbl>
              <a:tblPr firstRow="1" firstCol="1" bandRow="1">
                <a:tableStyleId>{7E9639D4-E3E2-4D34-9284-5A2195B3D0D7}</a:tableStyleId>
              </a:tblPr>
              <a:tblGrid>
                <a:gridCol w="2444821">
                  <a:extLst>
                    <a:ext uri="{9D8B030D-6E8A-4147-A177-3AD203B41FA5}">
                      <a16:colId xmlns:a16="http://schemas.microsoft.com/office/drawing/2014/main" val="1804761940"/>
                    </a:ext>
                  </a:extLst>
                </a:gridCol>
                <a:gridCol w="815248">
                  <a:extLst>
                    <a:ext uri="{9D8B030D-6E8A-4147-A177-3AD203B41FA5}">
                      <a16:colId xmlns:a16="http://schemas.microsoft.com/office/drawing/2014/main" val="3012711863"/>
                    </a:ext>
                  </a:extLst>
                </a:gridCol>
                <a:gridCol w="2572833">
                  <a:extLst>
                    <a:ext uri="{9D8B030D-6E8A-4147-A177-3AD203B41FA5}">
                      <a16:colId xmlns:a16="http://schemas.microsoft.com/office/drawing/2014/main" val="2713980661"/>
                    </a:ext>
                  </a:extLst>
                </a:gridCol>
                <a:gridCol w="827105">
                  <a:extLst>
                    <a:ext uri="{9D8B030D-6E8A-4147-A177-3AD203B41FA5}">
                      <a16:colId xmlns:a16="http://schemas.microsoft.com/office/drawing/2014/main" val="4293584797"/>
                    </a:ext>
                  </a:extLst>
                </a:gridCol>
              </a:tblGrid>
              <a:tr h="379724">
                <a:tc gridSpan="4">
                  <a:txBody>
                    <a:bodyPr/>
                    <a:lstStyle/>
                    <a:p>
                      <a:pPr marL="0" marR="0" lvl="0" indent="0" algn="l" defTabSz="2560320" rtl="0" eaLnBrk="1" fontAlgn="auto" latinLnBrk="0" hangingPunct="1">
                        <a:lnSpc>
                          <a:spcPct val="115000"/>
                        </a:lnSpc>
                        <a:spcBef>
                          <a:spcPts val="0"/>
                        </a:spcBef>
                        <a:spcAft>
                          <a:spcPts val="0"/>
                        </a:spcAft>
                        <a:buClrTx/>
                        <a:buSzTx/>
                        <a:buFontTx/>
                        <a:buNone/>
                        <a:tabLst/>
                        <a:defRPr/>
                      </a:pPr>
                      <a:r>
                        <a:rPr lang="en-US" sz="1400" b="1" dirty="0">
                          <a:effectLst/>
                          <a:latin typeface="Arial" panose="020B0604020202020204" pitchFamily="34" charset="0"/>
                          <a:ea typeface="Times New Roman" panose="02020603050405020304" pitchFamily="18" charset="0"/>
                          <a:cs typeface="Arial" panose="020B0604020202020204" pitchFamily="34" charset="0"/>
                        </a:rPr>
                        <a:t>Table 1.</a:t>
                      </a:r>
                      <a:r>
                        <a:rPr lang="en-US" sz="1400" b="1" i="1" dirty="0">
                          <a:effectLst/>
                          <a:latin typeface="Arial" panose="020B0604020202020204" pitchFamily="34" charset="0"/>
                          <a:ea typeface="Times New Roman" panose="02020603050405020304" pitchFamily="18" charset="0"/>
                          <a:cs typeface="Arial" panose="020B0604020202020204" pitchFamily="34" charset="0"/>
                        </a:rPr>
                        <a:t> </a:t>
                      </a:r>
                      <a:r>
                        <a:rPr lang="en-US" sz="1400" dirty="0">
                          <a:effectLst/>
                          <a:latin typeface="Arial" panose="020B0604020202020204" pitchFamily="34" charset="0"/>
                          <a:ea typeface="Times New Roman" panose="02020603050405020304" pitchFamily="18" charset="0"/>
                          <a:cs typeface="Arial" panose="020B0604020202020204" pitchFamily="34" charset="0"/>
                        </a:rPr>
                        <a:t>Maternal/</a:t>
                      </a:r>
                      <a:r>
                        <a:rPr lang="en-US" sz="1400" dirty="0">
                          <a:latin typeface="Arial" panose="020B0604020202020204" pitchFamily="34" charset="0"/>
                          <a:ea typeface="Times New Roman" panose="02020603050405020304" pitchFamily="18" charset="0"/>
                          <a:cs typeface="Arial" panose="020B0604020202020204" pitchFamily="34" charset="0"/>
                        </a:rPr>
                        <a:t>I</a:t>
                      </a:r>
                      <a:r>
                        <a:rPr lang="en-US" sz="1400" dirty="0">
                          <a:effectLst/>
                          <a:latin typeface="Arial" panose="020B0604020202020204" pitchFamily="34" charset="0"/>
                          <a:ea typeface="Times New Roman" panose="02020603050405020304" pitchFamily="18" charset="0"/>
                          <a:cs typeface="Arial" panose="020B0604020202020204" pitchFamily="34" charset="0"/>
                        </a:rPr>
                        <a:t>nfant Demographics and Clinical </a:t>
                      </a:r>
                      <a:r>
                        <a:rPr lang="en-US" sz="1400" dirty="0">
                          <a:latin typeface="Arial" panose="020B0604020202020204" pitchFamily="34" charset="0"/>
                          <a:ea typeface="Times New Roman" panose="02020603050405020304" pitchFamily="18" charset="0"/>
                          <a:cs typeface="Arial" panose="020B0604020202020204" pitchFamily="34" charset="0"/>
                        </a:rPr>
                        <a:t>C</a:t>
                      </a:r>
                      <a:r>
                        <a:rPr lang="en-US" sz="1400" dirty="0">
                          <a:effectLst/>
                          <a:latin typeface="Arial" panose="020B0604020202020204" pitchFamily="34" charset="0"/>
                          <a:ea typeface="Times New Roman" panose="02020603050405020304" pitchFamily="18" charset="0"/>
                          <a:cs typeface="Arial" panose="020B0604020202020204" pitchFamily="34" charset="0"/>
                        </a:rPr>
                        <a:t>haracteristics (N=272)</a:t>
                      </a:r>
                    </a:p>
                  </a:txBody>
                  <a:tcPr marL="68580" marR="68580" marT="0" marB="0" anchor="ctr"/>
                </a:tc>
                <a:tc hMerge="1">
                  <a:txBody>
                    <a:bodyPr/>
                    <a:lstStyle/>
                    <a:p>
                      <a:pPr marL="0" marR="0" algn="ctr">
                        <a:lnSpc>
                          <a:spcPct val="115000"/>
                        </a:lnSpc>
                        <a:buNone/>
                      </a:pPr>
                      <a:endParaRPr lang="en-US" sz="135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6350" cap="flat" cmpd="sng" algn="ctr">
                      <a:solidFill>
                        <a:schemeClr val="tx1"/>
                      </a:solidFill>
                      <a:prstDash val="solid"/>
                      <a:round/>
                      <a:headEnd type="none" w="med" len="med"/>
                      <a:tailEnd type="none" w="med" len="med"/>
                    </a:lnR>
                  </a:tcPr>
                </a:tc>
                <a:tc hMerge="1">
                  <a:txBody>
                    <a:bodyPr/>
                    <a:lstStyle/>
                    <a:p>
                      <a:pPr marL="0" marR="0" algn="ctr">
                        <a:lnSpc>
                          <a:spcPct val="115000"/>
                        </a:lnSpc>
                        <a:buNone/>
                      </a:pPr>
                      <a:endParaRPr lang="en-US" sz="135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tcPr>
                </a:tc>
                <a:tc hMerge="1">
                  <a:txBody>
                    <a:bodyPr/>
                    <a:lstStyle/>
                    <a:p>
                      <a:pPr marL="0" marR="0" algn="ctr">
                        <a:lnSpc>
                          <a:spcPct val="115000"/>
                        </a:lnSpc>
                        <a:buNone/>
                      </a:pPr>
                      <a:endParaRPr lang="en-US" sz="135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442845885"/>
                  </a:ext>
                </a:extLst>
              </a:tr>
              <a:tr h="316756">
                <a:tc>
                  <a:txBody>
                    <a:bodyPr/>
                    <a:lstStyle/>
                    <a:p>
                      <a:pPr marL="0" marR="0" algn="ctr">
                        <a:lnSpc>
                          <a:spcPct val="115000"/>
                        </a:lnSpc>
                        <a:buNone/>
                      </a:pPr>
                      <a:r>
                        <a:rPr lang="en-US" sz="1200" kern="100" dirty="0">
                          <a:effectLst/>
                          <a:latin typeface="Arial" panose="020B0604020202020204" pitchFamily="34" charset="0"/>
                          <a:cs typeface="Arial" panose="020B0604020202020204" pitchFamily="34" charset="0"/>
                        </a:rPr>
                        <a:t>Maternal Factors </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B w="6350" cap="flat" cmpd="sng" algn="ctr">
                      <a:solidFill>
                        <a:schemeClr val="tx1"/>
                      </a:solidFill>
                      <a:prstDash val="solid"/>
                      <a:round/>
                      <a:headEnd type="none" w="med" len="med"/>
                      <a:tailEnd type="none" w="med" len="med"/>
                    </a:lnB>
                  </a:tcPr>
                </a:tc>
                <a:tc>
                  <a:txBody>
                    <a:bodyPr/>
                    <a:lstStyle/>
                    <a:p>
                      <a:pPr marL="0" marR="0" algn="ctr">
                        <a:lnSpc>
                          <a:spcPct val="115000"/>
                        </a:lnSpc>
                        <a:buNone/>
                      </a:pPr>
                      <a:r>
                        <a:rPr lang="en-US" sz="1200" b="1" kern="100" dirty="0">
                          <a:effectLst/>
                          <a:latin typeface="Arial" panose="020B0604020202020204" pitchFamily="34" charset="0"/>
                          <a:cs typeface="Arial" panose="020B0604020202020204" pitchFamily="34" charset="0"/>
                        </a:rPr>
                        <a:t>M ± SD</a:t>
                      </a:r>
                      <a:endParaRPr lang="en-US" sz="1200" b="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marL="0" marR="0" algn="ctr">
                        <a:lnSpc>
                          <a:spcPct val="115000"/>
                        </a:lnSpc>
                        <a:buNone/>
                      </a:pPr>
                      <a:r>
                        <a:rPr lang="en-US" sz="1200" b="1" kern="100" dirty="0">
                          <a:effectLst/>
                          <a:latin typeface="Arial" panose="020B0604020202020204" pitchFamily="34" charset="0"/>
                          <a:cs typeface="Arial" panose="020B0604020202020204" pitchFamily="34" charset="0"/>
                        </a:rPr>
                        <a:t>Infant Factors</a:t>
                      </a:r>
                      <a:endParaRPr lang="en-US" sz="1200" b="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tc>
                  <a:txBody>
                    <a:bodyPr/>
                    <a:lstStyle/>
                    <a:p>
                      <a:pPr marL="0" marR="0" algn="ctr">
                        <a:lnSpc>
                          <a:spcPct val="115000"/>
                        </a:lnSpc>
                        <a:buNone/>
                      </a:pPr>
                      <a:r>
                        <a:rPr lang="en-US" sz="1200" b="1" kern="100" dirty="0">
                          <a:effectLst/>
                          <a:latin typeface="Arial" panose="020B0604020202020204" pitchFamily="34" charset="0"/>
                          <a:cs typeface="Arial" panose="020B0604020202020204" pitchFamily="34" charset="0"/>
                        </a:rPr>
                        <a:t>M ± SD</a:t>
                      </a:r>
                      <a:endParaRPr lang="en-US" sz="1200" b="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no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735758"/>
                  </a:ext>
                </a:extLst>
              </a:tr>
              <a:tr h="289078">
                <a:tc>
                  <a:txBody>
                    <a:bodyPr/>
                    <a:lstStyle/>
                    <a:p>
                      <a:pPr marL="0" marR="0" algn="l">
                        <a:lnSpc>
                          <a:spcPct val="115000"/>
                        </a:lnSpc>
                        <a:buNone/>
                      </a:pPr>
                      <a:r>
                        <a:rPr lang="en-US" sz="1200" b="0" kern="100" dirty="0">
                          <a:effectLst/>
                          <a:latin typeface="Arial" panose="020B0604020202020204" pitchFamily="34" charset="0"/>
                          <a:cs typeface="Arial" panose="020B0604020202020204" pitchFamily="34" charset="0"/>
                        </a:rPr>
                        <a:t>Multiple birth, </a:t>
                      </a:r>
                      <a:r>
                        <a:rPr lang="en-US" sz="1200" b="0" i="1" kern="100" dirty="0">
                          <a:effectLst/>
                          <a:latin typeface="Arial" panose="020B0604020202020204" pitchFamily="34" charset="0"/>
                          <a:cs typeface="Arial" panose="020B0604020202020204" pitchFamily="34" charset="0"/>
                        </a:rPr>
                        <a:t>n (%)</a:t>
                      </a:r>
                      <a:endParaRPr lang="en-US" sz="1200" b="0" i="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200" kern="100" dirty="0">
                          <a:effectLst/>
                          <a:latin typeface="Arial" panose="020B0604020202020204" pitchFamily="34" charset="0"/>
                          <a:cs typeface="Arial" panose="020B0604020202020204" pitchFamily="34" charset="0"/>
                        </a:rPr>
                        <a:t>81 (30)</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tcPr>
                </a:tc>
                <a:tc>
                  <a:txBody>
                    <a:bodyPr/>
                    <a:lstStyle/>
                    <a:p>
                      <a:pPr marL="0" marR="0" algn="l">
                        <a:lnSpc>
                          <a:spcPct val="115000"/>
                        </a:lnSpc>
                        <a:buNone/>
                      </a:pPr>
                      <a:r>
                        <a:rPr lang="en-US" sz="1200" kern="100" dirty="0">
                          <a:effectLst/>
                          <a:latin typeface="Arial" panose="020B0604020202020204" pitchFamily="34" charset="0"/>
                          <a:cs typeface="Arial" panose="020B0604020202020204" pitchFamily="34" charset="0"/>
                        </a:rPr>
                        <a:t>GA, weeks</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200" kern="100" dirty="0">
                          <a:effectLst/>
                          <a:latin typeface="Arial" panose="020B0604020202020204" pitchFamily="34" charset="0"/>
                          <a:cs typeface="Arial" panose="020B0604020202020204" pitchFamily="34" charset="0"/>
                        </a:rPr>
                        <a:t>24.7 ± 1.3</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809077265"/>
                  </a:ext>
                </a:extLst>
              </a:tr>
              <a:tr h="289078">
                <a:tc>
                  <a:txBody>
                    <a:bodyPr/>
                    <a:lstStyle/>
                    <a:p>
                      <a:pPr marL="0" marR="0" algn="l">
                        <a:lnSpc>
                          <a:spcPct val="115000"/>
                        </a:lnSpc>
                        <a:buNone/>
                      </a:pPr>
                      <a:r>
                        <a:rPr lang="en-US" sz="1200" b="0" kern="100" dirty="0">
                          <a:effectLst/>
                          <a:latin typeface="Arial" panose="020B0604020202020204" pitchFamily="34" charset="0"/>
                          <a:cs typeface="Arial" panose="020B0604020202020204" pitchFamily="34" charset="0"/>
                        </a:rPr>
                        <a:t>Chorioamnionitis, </a:t>
                      </a:r>
                      <a:r>
                        <a:rPr lang="en-US" sz="1200" b="0" i="1" kern="100" dirty="0">
                          <a:effectLst/>
                          <a:latin typeface="Arial" panose="020B0604020202020204" pitchFamily="34" charset="0"/>
                          <a:cs typeface="Arial" panose="020B0604020202020204" pitchFamily="34" charset="0"/>
                        </a:rPr>
                        <a:t>n (%)</a:t>
                      </a:r>
                      <a:endParaRPr lang="en-US" sz="1200" b="0" i="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200" kern="100" dirty="0">
                          <a:effectLst/>
                          <a:latin typeface="Arial" panose="020B0604020202020204" pitchFamily="34" charset="0"/>
                          <a:cs typeface="Arial" panose="020B0604020202020204" pitchFamily="34" charset="0"/>
                        </a:rPr>
                        <a:t>47 (18)</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6350" cap="flat" cmpd="sng" algn="ctr">
                      <a:solidFill>
                        <a:schemeClr val="tx1"/>
                      </a:solid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l">
                        <a:lnSpc>
                          <a:spcPct val="115000"/>
                        </a:lnSpc>
                        <a:buNone/>
                      </a:pPr>
                      <a:r>
                        <a:rPr lang="en-US" sz="1200" kern="100" dirty="0">
                          <a:effectLst/>
                          <a:latin typeface="Arial" panose="020B0604020202020204" pitchFamily="34" charset="0"/>
                          <a:cs typeface="Arial" panose="020B0604020202020204" pitchFamily="34" charset="0"/>
                        </a:rPr>
                        <a:t>Birth weight, grams</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200" kern="100">
                          <a:effectLst/>
                          <a:latin typeface="Arial" panose="020B0604020202020204" pitchFamily="34" charset="0"/>
                          <a:cs typeface="Arial" panose="020B0604020202020204" pitchFamily="34" charset="0"/>
                        </a:rPr>
                        <a:t>737 ± 173</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664246893"/>
                  </a:ext>
                </a:extLst>
              </a:tr>
              <a:tr h="289078">
                <a:tc>
                  <a:txBody>
                    <a:bodyPr/>
                    <a:lstStyle/>
                    <a:p>
                      <a:pPr marL="0" marR="0" algn="l">
                        <a:lnSpc>
                          <a:spcPct val="115000"/>
                        </a:lnSpc>
                        <a:buNone/>
                      </a:pPr>
                      <a:r>
                        <a:rPr lang="en-US" sz="1200" b="0" kern="100" dirty="0">
                          <a:effectLst/>
                          <a:latin typeface="Arial" panose="020B0604020202020204" pitchFamily="34" charset="0"/>
                          <a:cs typeface="Arial" panose="020B0604020202020204" pitchFamily="34" charset="0"/>
                        </a:rPr>
                        <a:t>Antenatal steroids, </a:t>
                      </a:r>
                      <a:r>
                        <a:rPr lang="en-US" sz="1200" b="0" i="1" kern="100" dirty="0">
                          <a:effectLst/>
                          <a:latin typeface="Arial" panose="020B0604020202020204" pitchFamily="34" charset="0"/>
                          <a:cs typeface="Arial" panose="020B0604020202020204" pitchFamily="34" charset="0"/>
                        </a:rPr>
                        <a:t>n (%)</a:t>
                      </a:r>
                      <a:endParaRPr lang="en-US" sz="1200" b="0" i="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200" kern="100" dirty="0">
                          <a:effectLst/>
                          <a:latin typeface="Arial" panose="020B0604020202020204" pitchFamily="34" charset="0"/>
                          <a:cs typeface="Arial" panose="020B0604020202020204" pitchFamily="34" charset="0"/>
                        </a:rPr>
                        <a:t>261 (96)</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6350" cap="flat" cmpd="sng" algn="ctr">
                      <a:solidFill>
                        <a:schemeClr val="tx1"/>
                      </a:solid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l">
                        <a:lnSpc>
                          <a:spcPct val="115000"/>
                        </a:lnSpc>
                        <a:buNone/>
                      </a:pPr>
                      <a:r>
                        <a:rPr lang="en-US" sz="1200" kern="100" dirty="0">
                          <a:effectLst/>
                          <a:latin typeface="Arial" panose="020B0604020202020204" pitchFamily="34" charset="0"/>
                          <a:cs typeface="Arial" panose="020B0604020202020204" pitchFamily="34" charset="0"/>
                        </a:rPr>
                        <a:t>Birth head circumference, cm</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200" kern="100" dirty="0">
                          <a:effectLst/>
                          <a:latin typeface="Arial" panose="020B0604020202020204" pitchFamily="34" charset="0"/>
                          <a:cs typeface="Arial" panose="020B0604020202020204" pitchFamily="34" charset="0"/>
                        </a:rPr>
                        <a:t>22.6 ± 1.9</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05884254"/>
                  </a:ext>
                </a:extLst>
              </a:tr>
              <a:tr h="289078">
                <a:tc>
                  <a:txBody>
                    <a:bodyPr/>
                    <a:lstStyle/>
                    <a:p>
                      <a:pPr marL="0" marR="0" algn="l">
                        <a:lnSpc>
                          <a:spcPct val="115000"/>
                        </a:lnSpc>
                        <a:buNone/>
                      </a:pPr>
                      <a:r>
                        <a:rPr lang="en-US" sz="1200" b="0" kern="100" dirty="0">
                          <a:effectLst/>
                          <a:latin typeface="Arial" panose="020B0604020202020204" pitchFamily="34" charset="0"/>
                          <a:cs typeface="Arial" panose="020B0604020202020204" pitchFamily="34" charset="0"/>
                        </a:rPr>
                        <a:t>Cesarean section, </a:t>
                      </a:r>
                      <a:r>
                        <a:rPr lang="en-US" sz="1200" b="0" i="1" kern="100" dirty="0">
                          <a:effectLst/>
                          <a:latin typeface="Arial" panose="020B0604020202020204" pitchFamily="34" charset="0"/>
                          <a:cs typeface="Arial" panose="020B0604020202020204" pitchFamily="34" charset="0"/>
                        </a:rPr>
                        <a:t>n</a:t>
                      </a:r>
                      <a:r>
                        <a:rPr lang="en-US" sz="1200" b="0" kern="100" dirty="0">
                          <a:effectLst/>
                          <a:latin typeface="Arial" panose="020B0604020202020204" pitchFamily="34" charset="0"/>
                          <a:cs typeface="Arial" panose="020B0604020202020204" pitchFamily="34" charset="0"/>
                        </a:rPr>
                        <a:t> (%)</a:t>
                      </a:r>
                      <a:endParaRPr lang="en-US" sz="1200" b="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200" kern="100" dirty="0">
                          <a:effectLst/>
                          <a:latin typeface="Arial" panose="020B0604020202020204" pitchFamily="34" charset="0"/>
                          <a:cs typeface="Arial" panose="020B0604020202020204" pitchFamily="34" charset="0"/>
                        </a:rPr>
                        <a:t>228 (84)</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6350" cap="flat" cmpd="sng" algn="ctr">
                      <a:solidFill>
                        <a:schemeClr val="tx1"/>
                      </a:solid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l">
                        <a:lnSpc>
                          <a:spcPct val="115000"/>
                        </a:lnSpc>
                        <a:buNone/>
                      </a:pPr>
                      <a:r>
                        <a:rPr lang="en-US" sz="1200" kern="100" dirty="0">
                          <a:effectLst/>
                          <a:latin typeface="Arial" panose="020B0604020202020204" pitchFamily="34" charset="0"/>
                          <a:cs typeface="Arial" panose="020B0604020202020204" pitchFamily="34" charset="0"/>
                        </a:rPr>
                        <a:t>Female, </a:t>
                      </a:r>
                      <a:r>
                        <a:rPr lang="en-US" sz="1200" i="1" kern="100" dirty="0">
                          <a:effectLst/>
                          <a:latin typeface="Arial" panose="020B0604020202020204" pitchFamily="34" charset="0"/>
                          <a:cs typeface="Arial" panose="020B0604020202020204" pitchFamily="34" charset="0"/>
                        </a:rPr>
                        <a:t>n (%)</a:t>
                      </a:r>
                      <a:endParaRPr lang="en-US" sz="1200" i="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200" kern="100">
                          <a:effectLst/>
                          <a:latin typeface="Arial" panose="020B0604020202020204" pitchFamily="34" charset="0"/>
                          <a:cs typeface="Arial" panose="020B0604020202020204" pitchFamily="34" charset="0"/>
                        </a:rPr>
                        <a:t>141 (52)</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781194743"/>
                  </a:ext>
                </a:extLst>
              </a:tr>
              <a:tr h="289078">
                <a:tc>
                  <a:txBody>
                    <a:bodyPr/>
                    <a:lstStyle/>
                    <a:p>
                      <a:pPr marL="0" marR="0" algn="l">
                        <a:lnSpc>
                          <a:spcPct val="115000"/>
                        </a:lnSpc>
                        <a:buNone/>
                      </a:pPr>
                      <a:r>
                        <a:rPr lang="en-US" sz="1200" b="0" kern="100" dirty="0">
                          <a:effectLst/>
                          <a:latin typeface="Arial" panose="020B0604020202020204" pitchFamily="34" charset="0"/>
                          <a:cs typeface="Arial" panose="020B0604020202020204" pitchFamily="34" charset="0"/>
                        </a:rPr>
                        <a:t>Private medical insurance, </a:t>
                      </a:r>
                      <a:r>
                        <a:rPr lang="en-US" sz="1200" b="0" i="1" kern="100" dirty="0">
                          <a:effectLst/>
                          <a:latin typeface="Arial" panose="020B0604020202020204" pitchFamily="34" charset="0"/>
                          <a:cs typeface="Arial" panose="020B0604020202020204" pitchFamily="34" charset="0"/>
                        </a:rPr>
                        <a:t>n (%)</a:t>
                      </a:r>
                      <a:endParaRPr lang="en-US" sz="1200" b="0" i="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200" kern="100" dirty="0">
                          <a:effectLst/>
                          <a:latin typeface="Arial" panose="020B0604020202020204" pitchFamily="34" charset="0"/>
                          <a:cs typeface="Arial" panose="020B0604020202020204" pitchFamily="34" charset="0"/>
                        </a:rPr>
                        <a:t>153 (56)</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6350" cap="flat" cmpd="sng" algn="ctr">
                      <a:solidFill>
                        <a:schemeClr val="tx1"/>
                      </a:solid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l">
                        <a:lnSpc>
                          <a:spcPct val="115000"/>
                        </a:lnSpc>
                        <a:buNone/>
                      </a:pPr>
                      <a:r>
                        <a:rPr lang="en-US" sz="1200" kern="100" dirty="0">
                          <a:effectLst/>
                          <a:latin typeface="Arial" panose="020B0604020202020204" pitchFamily="34" charset="0"/>
                          <a:cs typeface="Arial" panose="020B0604020202020204" pitchFamily="34" charset="0"/>
                        </a:rPr>
                        <a:t>APGAR, </a:t>
                      </a:r>
                      <a:r>
                        <a:rPr lang="en-US" sz="1200" i="1" kern="100" dirty="0">
                          <a:effectLst/>
                          <a:latin typeface="Arial" panose="020B0604020202020204" pitchFamily="34" charset="0"/>
                          <a:cs typeface="Arial" panose="020B0604020202020204" pitchFamily="34" charset="0"/>
                        </a:rPr>
                        <a:t>5-minute</a:t>
                      </a:r>
                      <a:r>
                        <a:rPr lang="en-US" sz="1200" kern="100" dirty="0">
                          <a:effectLst/>
                          <a:latin typeface="Arial" panose="020B0604020202020204" pitchFamily="34" charset="0"/>
                          <a:cs typeface="Arial" panose="020B0604020202020204" pitchFamily="34" charset="0"/>
                        </a:rPr>
                        <a:t> </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200" kern="100" dirty="0">
                          <a:effectLst/>
                          <a:latin typeface="Arial" panose="020B0604020202020204" pitchFamily="34" charset="0"/>
                          <a:cs typeface="Arial" panose="020B0604020202020204" pitchFamily="34" charset="0"/>
                        </a:rPr>
                        <a:t>6.8 ± 1.5</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66180576"/>
                  </a:ext>
                </a:extLst>
              </a:tr>
              <a:tr h="289078">
                <a:tc>
                  <a:txBody>
                    <a:bodyPr/>
                    <a:lstStyle/>
                    <a:p>
                      <a:pPr marL="0" marR="0" algn="l">
                        <a:lnSpc>
                          <a:spcPct val="115000"/>
                        </a:lnSpc>
                        <a:buNone/>
                      </a:pPr>
                      <a:r>
                        <a:rPr lang="en-US" sz="1200" b="0" i="0" kern="100" dirty="0">
                          <a:effectLst/>
                          <a:latin typeface="Arial" panose="020B0604020202020204" pitchFamily="34" charset="0"/>
                          <a:ea typeface="Times New Roman" panose="02020603050405020304" pitchFamily="18" charset="0"/>
                          <a:cs typeface="Arial" panose="020B0604020202020204" pitchFamily="34" charset="0"/>
                        </a:rPr>
                        <a:t>High school diploma</a:t>
                      </a:r>
                      <a:r>
                        <a:rPr lang="en-US" sz="1200" b="0" kern="100" dirty="0">
                          <a:effectLst/>
                          <a:latin typeface="Arial" panose="020B0604020202020204" pitchFamily="34" charset="0"/>
                          <a:cs typeface="Arial" panose="020B0604020202020204" pitchFamily="34" charset="0"/>
                        </a:rPr>
                        <a:t>, </a:t>
                      </a:r>
                      <a:r>
                        <a:rPr lang="en-US" sz="1200" b="0" i="1" kern="100" dirty="0">
                          <a:effectLst/>
                          <a:latin typeface="Arial" panose="020B0604020202020204" pitchFamily="34" charset="0"/>
                          <a:cs typeface="Arial" panose="020B0604020202020204" pitchFamily="34" charset="0"/>
                        </a:rPr>
                        <a:t>n (%)</a:t>
                      </a:r>
                      <a:endParaRPr lang="en-US" sz="1200" b="0" i="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2560320" rtl="0" eaLnBrk="1" fontAlgn="auto" latinLnBrk="0" hangingPunct="1">
                        <a:lnSpc>
                          <a:spcPct val="115000"/>
                        </a:lnSpc>
                        <a:spcBef>
                          <a:spcPts val="0"/>
                        </a:spcBef>
                        <a:spcAft>
                          <a:spcPts val="0"/>
                        </a:spcAft>
                        <a:buClrTx/>
                        <a:buSzTx/>
                        <a:buFontTx/>
                        <a:buNone/>
                        <a:tabLst/>
                        <a:defRPr/>
                      </a:pPr>
                      <a:r>
                        <a:rPr lang="en-US" sz="1200" kern="100" dirty="0">
                          <a:effectLst/>
                          <a:latin typeface="Arial" panose="020B0604020202020204" pitchFamily="34" charset="0"/>
                          <a:cs typeface="Arial" panose="020B0604020202020204" pitchFamily="34" charset="0"/>
                        </a:rPr>
                        <a:t>168 (62) </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6350" cap="flat" cmpd="sng" algn="ctr">
                      <a:solidFill>
                        <a:schemeClr val="tx1"/>
                      </a:solid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l">
                        <a:lnSpc>
                          <a:spcPct val="115000"/>
                        </a:lnSpc>
                        <a:buNone/>
                      </a:pPr>
                      <a:r>
                        <a:rPr lang="en-US" sz="1200" kern="100" dirty="0">
                          <a:effectLst/>
                          <a:latin typeface="Arial" panose="020B0604020202020204" pitchFamily="34" charset="0"/>
                          <a:cs typeface="Arial" panose="020B0604020202020204" pitchFamily="34" charset="0"/>
                        </a:rPr>
                        <a:t>Retinopathy of prematurity, n (%)</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200" kern="100" dirty="0">
                          <a:effectLst/>
                          <a:latin typeface="Arial" panose="020B0604020202020204" pitchFamily="34" charset="0"/>
                          <a:cs typeface="Arial" panose="020B0604020202020204" pitchFamily="34" charset="0"/>
                        </a:rPr>
                        <a:t>167 (61)</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756014169"/>
                  </a:ext>
                </a:extLst>
              </a:tr>
              <a:tr h="289078">
                <a:tc>
                  <a:txBody>
                    <a:bodyPr/>
                    <a:lstStyle/>
                    <a:p>
                      <a:pPr marL="0" marR="0" algn="l">
                        <a:lnSpc>
                          <a:spcPct val="115000"/>
                        </a:lnSpc>
                        <a:buNone/>
                      </a:pPr>
                      <a:r>
                        <a:rPr lang="en-US" sz="1200" b="0" kern="100" dirty="0">
                          <a:effectLst/>
                          <a:latin typeface="Arial" panose="020B0604020202020204" pitchFamily="34" charset="0"/>
                          <a:cs typeface="Arial" panose="020B0604020202020204" pitchFamily="34" charset="0"/>
                        </a:rPr>
                        <a:t>White, </a:t>
                      </a:r>
                      <a:r>
                        <a:rPr lang="en-US" sz="1200" b="0" i="1" kern="100" dirty="0">
                          <a:effectLst/>
                          <a:latin typeface="Arial" panose="020B0604020202020204" pitchFamily="34" charset="0"/>
                          <a:cs typeface="Arial" panose="020B0604020202020204" pitchFamily="34" charset="0"/>
                        </a:rPr>
                        <a:t>n</a:t>
                      </a:r>
                      <a:r>
                        <a:rPr lang="en-US" sz="1200" b="0" kern="100" dirty="0">
                          <a:effectLst/>
                          <a:latin typeface="Arial" panose="020B0604020202020204" pitchFamily="34" charset="0"/>
                          <a:cs typeface="Arial" panose="020B0604020202020204" pitchFamily="34" charset="0"/>
                        </a:rPr>
                        <a:t> (%)</a:t>
                      </a:r>
                      <a:endParaRPr lang="en-US" sz="1200" b="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200" kern="100" dirty="0">
                          <a:effectLst/>
                          <a:latin typeface="Arial" panose="020B0604020202020204" pitchFamily="34" charset="0"/>
                          <a:cs typeface="Arial" panose="020B0604020202020204" pitchFamily="34" charset="0"/>
                        </a:rPr>
                        <a:t>218 (80)</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6350" cap="flat" cmpd="sng" algn="ctr">
                      <a:solidFill>
                        <a:schemeClr val="tx1"/>
                      </a:solid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l">
                        <a:lnSpc>
                          <a:spcPct val="115000"/>
                        </a:lnSpc>
                        <a:buNone/>
                      </a:pPr>
                      <a:r>
                        <a:rPr lang="en-US" sz="1200" kern="100" dirty="0">
                          <a:effectLst/>
                          <a:latin typeface="Arial" panose="020B0604020202020204" pitchFamily="34" charset="0"/>
                          <a:cs typeface="Arial" panose="020B0604020202020204" pitchFamily="34" charset="0"/>
                        </a:rPr>
                        <a:t>Patent ductus arteriosus, </a:t>
                      </a:r>
                      <a:r>
                        <a:rPr lang="en-US" sz="1200" i="1" kern="100" dirty="0">
                          <a:effectLst/>
                          <a:latin typeface="Arial" panose="020B0604020202020204" pitchFamily="34" charset="0"/>
                          <a:cs typeface="Arial" panose="020B0604020202020204" pitchFamily="34" charset="0"/>
                        </a:rPr>
                        <a:t>n (%)</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a:noFill/>
                    </a:lnR>
                    <a:lnT w="12700" cap="flat" cmpd="sng" algn="ctr">
                      <a:noFill/>
                      <a:prstDash val="solid"/>
                      <a:miter lim="800000"/>
                    </a:lnT>
                    <a:lnB w="63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buNone/>
                      </a:pPr>
                      <a:r>
                        <a:rPr lang="en-US" sz="1200" kern="100" dirty="0">
                          <a:effectLst/>
                          <a:latin typeface="Arial" panose="020B0604020202020204" pitchFamily="34" charset="0"/>
                          <a:cs typeface="Arial" panose="020B0604020202020204" pitchFamily="34" charset="0"/>
                        </a:rPr>
                        <a:t>206 (76)</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miter lim="800000"/>
                    </a:lnT>
                    <a:lnB w="635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4748817"/>
                  </a:ext>
                </a:extLst>
              </a:tr>
              <a:tr h="289078">
                <a:tc>
                  <a:txBody>
                    <a:bodyPr/>
                    <a:lstStyle/>
                    <a:p>
                      <a:pPr marL="0" marR="0" algn="l">
                        <a:lnSpc>
                          <a:spcPct val="115000"/>
                        </a:lnSpc>
                        <a:buNone/>
                      </a:pPr>
                      <a:r>
                        <a:rPr lang="en-US" sz="1200" b="0" kern="100" dirty="0">
                          <a:effectLst/>
                          <a:latin typeface="Arial" panose="020B0604020202020204" pitchFamily="34" charset="0"/>
                          <a:cs typeface="Arial" panose="020B0604020202020204" pitchFamily="34" charset="0"/>
                        </a:rPr>
                        <a:t>Black, </a:t>
                      </a:r>
                      <a:r>
                        <a:rPr lang="en-US" sz="1200" b="0" i="1" kern="100" dirty="0">
                          <a:effectLst/>
                          <a:latin typeface="Arial" panose="020B0604020202020204" pitchFamily="34" charset="0"/>
                          <a:cs typeface="Arial" panose="020B0604020202020204" pitchFamily="34" charset="0"/>
                        </a:rPr>
                        <a:t>n</a:t>
                      </a:r>
                      <a:r>
                        <a:rPr lang="en-US" sz="1200" b="0" kern="100" dirty="0">
                          <a:effectLst/>
                          <a:latin typeface="Arial" panose="020B0604020202020204" pitchFamily="34" charset="0"/>
                          <a:cs typeface="Arial" panose="020B0604020202020204" pitchFamily="34" charset="0"/>
                        </a:rPr>
                        <a:t> (%)</a:t>
                      </a:r>
                      <a:endParaRPr lang="en-US" sz="1200" b="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miter lim="800000"/>
                    </a:lnT>
                    <a:lnB w="63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buNone/>
                      </a:pPr>
                      <a:r>
                        <a:rPr lang="en-US" sz="1200" kern="100" dirty="0">
                          <a:effectLst/>
                          <a:latin typeface="Arial" panose="020B0604020202020204" pitchFamily="34" charset="0"/>
                          <a:cs typeface="Arial" panose="020B0604020202020204" pitchFamily="34" charset="0"/>
                        </a:rPr>
                        <a:t>34 (12)</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6350" cap="flat" cmpd="sng" algn="ctr">
                      <a:solidFill>
                        <a:schemeClr val="tx1"/>
                      </a:solidFill>
                      <a:prstDash val="solid"/>
                      <a:round/>
                      <a:headEnd type="none" w="med" len="med"/>
                      <a:tailEnd type="none" w="med" len="med"/>
                    </a:lnR>
                    <a:lnT w="12700" cap="flat" cmpd="sng" algn="ctr">
                      <a:noFill/>
                      <a:prstDash val="solid"/>
                      <a:miter lim="800000"/>
                    </a:lnT>
                    <a:lnB w="63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buNone/>
                      </a:pPr>
                      <a:r>
                        <a:rPr lang="en-US" sz="1200" kern="100" dirty="0">
                          <a:effectLst/>
                          <a:latin typeface="Arial" panose="020B0604020202020204" pitchFamily="34" charset="0"/>
                          <a:ea typeface="Times New Roman" panose="02020603050405020304" pitchFamily="18" charset="0"/>
                          <a:cs typeface="Arial" panose="020B0604020202020204" pitchFamily="34" charset="0"/>
                        </a:rPr>
                        <a:t>Bronchopulmonary dysplasia, </a:t>
                      </a:r>
                      <a:r>
                        <a:rPr lang="en-US" sz="1200" i="1" kern="100" dirty="0">
                          <a:effectLst/>
                          <a:latin typeface="Arial" panose="020B0604020202020204" pitchFamily="34" charset="0"/>
                          <a:cs typeface="Arial" panose="020B0604020202020204" pitchFamily="34" charset="0"/>
                        </a:rPr>
                        <a:t>n (%)</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buNone/>
                      </a:pPr>
                      <a:r>
                        <a:rPr lang="en-US" sz="1200" kern="100" dirty="0">
                          <a:effectLst/>
                          <a:latin typeface="Arial" panose="020B0604020202020204" pitchFamily="34" charset="0"/>
                          <a:ea typeface="Times New Roman" panose="02020603050405020304" pitchFamily="18" charset="0"/>
                          <a:cs typeface="Arial" panose="020B0604020202020204" pitchFamily="34" charset="0"/>
                        </a:rPr>
                        <a:t>145 (53)</a:t>
                      </a:r>
                    </a:p>
                  </a:txBody>
                  <a:tcPr marL="68580" marR="68580" marT="0" marB="0" anchor="ctr">
                    <a:lnL>
                      <a:noFill/>
                    </a:lnL>
                    <a:lnR w="12700" cap="flat" cmpd="sng" algn="ctr">
                      <a:no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6184764"/>
                  </a:ext>
                </a:extLst>
              </a:tr>
              <a:tr h="289078">
                <a:tc>
                  <a:txBody>
                    <a:bodyPr/>
                    <a:lstStyle/>
                    <a:p>
                      <a:pPr marL="0" marR="0" algn="l">
                        <a:lnSpc>
                          <a:spcPct val="115000"/>
                        </a:lnSpc>
                        <a:buNone/>
                      </a:pPr>
                      <a:r>
                        <a:rPr lang="en-US" sz="1200" b="0" kern="100" dirty="0">
                          <a:effectLst/>
                          <a:latin typeface="Arial" panose="020B0604020202020204" pitchFamily="34" charset="0"/>
                          <a:cs typeface="Arial" panose="020B0604020202020204" pitchFamily="34" charset="0"/>
                        </a:rPr>
                        <a:t>Hispanic Ethnicity, n (%)</a:t>
                      </a:r>
                      <a:endParaRPr lang="en-US" sz="1200" b="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6350" cap="flat" cmpd="sng" algn="ctr">
                      <a:no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buNone/>
                      </a:pPr>
                      <a:r>
                        <a:rPr lang="en-US" sz="1200" kern="100" dirty="0">
                          <a:effectLst/>
                          <a:latin typeface="Arial" panose="020B0604020202020204" pitchFamily="34" charset="0"/>
                          <a:cs typeface="Arial" panose="020B0604020202020204" pitchFamily="34" charset="0"/>
                        </a:rPr>
                        <a:t>18 (7)</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6350" cap="flat" cmpd="sng" algn="ctr">
                      <a:solidFill>
                        <a:schemeClr val="tx1"/>
                      </a:solidFill>
                      <a:prstDash val="solid"/>
                      <a:round/>
                      <a:headEnd type="none" w="med" len="med"/>
                      <a:tailEnd type="none" w="med" len="med"/>
                    </a:lnR>
                    <a:lnT w="6350" cap="flat" cmpd="sng" algn="ctr">
                      <a:no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buNone/>
                      </a:pPr>
                      <a:r>
                        <a:rPr lang="en-US" sz="1200" kern="100" dirty="0">
                          <a:effectLst/>
                          <a:latin typeface="Arial" panose="020B0604020202020204" pitchFamily="34" charset="0"/>
                          <a:cs typeface="Arial" panose="020B0604020202020204" pitchFamily="34" charset="0"/>
                        </a:rPr>
                        <a:t>Early/late onset septicemia</a:t>
                      </a:r>
                      <a:r>
                        <a:rPr lang="en-US" sz="1200" i="1" kern="100" dirty="0">
                          <a:effectLst/>
                          <a:latin typeface="Arial" panose="020B0604020202020204" pitchFamily="34" charset="0"/>
                          <a:cs typeface="Arial" panose="020B0604020202020204" pitchFamily="34" charset="0"/>
                        </a:rPr>
                        <a:t>, n (%)</a:t>
                      </a:r>
                      <a:endParaRPr lang="en-US" sz="1200" i="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no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buNone/>
                      </a:pPr>
                      <a:r>
                        <a:rPr lang="en-US" sz="1200" kern="100" dirty="0">
                          <a:effectLst/>
                          <a:latin typeface="Arial" panose="020B0604020202020204" pitchFamily="34" charset="0"/>
                          <a:cs typeface="Arial" panose="020B0604020202020204" pitchFamily="34" charset="0"/>
                        </a:rPr>
                        <a:t>64 (23)</a:t>
                      </a: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6350" cap="flat" cmpd="sng" algn="ctr">
                      <a:no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19933"/>
                  </a:ext>
                </a:extLst>
              </a:tr>
            </a:tbl>
          </a:graphicData>
        </a:graphic>
      </p:graphicFrame>
      <p:sp>
        <p:nvSpPr>
          <p:cNvPr id="101" name="TextBox 100">
            <a:extLst>
              <a:ext uri="{FF2B5EF4-FFF2-40B4-BE49-F238E27FC236}">
                <a16:creationId xmlns:a16="http://schemas.microsoft.com/office/drawing/2014/main" id="{E1FF93B7-C7DD-94B3-A772-40D193BB6011}"/>
              </a:ext>
            </a:extLst>
          </p:cNvPr>
          <p:cNvSpPr txBox="1"/>
          <p:nvPr/>
        </p:nvSpPr>
        <p:spPr>
          <a:xfrm>
            <a:off x="336581" y="10212325"/>
            <a:ext cx="6671516" cy="2021066"/>
          </a:xfrm>
          <a:prstGeom prst="rect">
            <a:avLst/>
          </a:prstGeom>
          <a:noFill/>
        </p:spPr>
        <p:txBody>
          <a:bodyPr wrap="square" rtlCol="0">
            <a:spAutoFit/>
          </a:bodyPr>
          <a:lstStyle/>
          <a:p>
            <a:pPr>
              <a:spcAft>
                <a:spcPts val="400"/>
              </a:spcAft>
            </a:pPr>
            <a:r>
              <a:rPr lang="en-US" sz="1600" b="1" dirty="0">
                <a:latin typeface="Arial" panose="020B0604020202020204" pitchFamily="34" charset="0"/>
                <a:cs typeface="Arial" panose="020B0604020202020204" pitchFamily="34" charset="0"/>
              </a:rPr>
              <a:t>Inclusion Criteria:</a:t>
            </a:r>
          </a:p>
          <a:p>
            <a:pPr marL="285750" indent="-285750">
              <a:spcAft>
                <a:spcPts val="400"/>
              </a:spcAft>
              <a:buFont typeface="Wingdings" pitchFamily="2" charset="2"/>
              <a:buChar char="v"/>
            </a:pPr>
            <a:r>
              <a:rPr lang="en-US" sz="1600" b="1" dirty="0">
                <a:latin typeface="Arial" panose="020B0604020202020204" pitchFamily="34" charset="0"/>
                <a:cs typeface="Arial" panose="020B0604020202020204" pitchFamily="34" charset="0"/>
              </a:rPr>
              <a:t>Gestational Age: </a:t>
            </a:r>
            <a:r>
              <a:rPr lang="en-US" sz="1600" dirty="0">
                <a:latin typeface="Arial" panose="020B0604020202020204" pitchFamily="34" charset="0"/>
                <a:cs typeface="Arial" panose="020B0604020202020204" pitchFamily="34" charset="0"/>
              </a:rPr>
              <a:t>22 0/7 – 26 6/7 weeks</a:t>
            </a:r>
          </a:p>
          <a:p>
            <a:pPr marL="285750" indent="-285750">
              <a:spcAft>
                <a:spcPts val="400"/>
              </a:spcAft>
              <a:buFont typeface="Wingdings" pitchFamily="2" charset="2"/>
              <a:buChar char="v"/>
            </a:pPr>
            <a:r>
              <a:rPr lang="en-US" sz="1600" b="1" dirty="0">
                <a:latin typeface="Arial" panose="020B0604020202020204" pitchFamily="34" charset="0"/>
                <a:cs typeface="Arial" panose="020B0604020202020204" pitchFamily="34" charset="0"/>
              </a:rPr>
              <a:t>Birth years</a:t>
            </a:r>
            <a:r>
              <a:rPr lang="en-US" sz="1600"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2006 – 2019</a:t>
            </a:r>
          </a:p>
          <a:p>
            <a:pPr marL="285750" indent="-285750">
              <a:spcAft>
                <a:spcPts val="400"/>
              </a:spcAft>
              <a:buFont typeface="Wingdings" pitchFamily="2" charset="2"/>
              <a:buChar char="v"/>
            </a:pPr>
            <a:r>
              <a:rPr lang="en-US" sz="1600" b="1" dirty="0">
                <a:latin typeface="Arial" panose="020B0604020202020204" pitchFamily="34" charset="0"/>
                <a:cs typeface="Arial" panose="020B0604020202020204" pitchFamily="34" charset="0"/>
              </a:rPr>
              <a:t>Hospital: </a:t>
            </a:r>
            <a:r>
              <a:rPr lang="en-US" sz="1600" dirty="0">
                <a:latin typeface="Arial" panose="020B0604020202020204" pitchFamily="34" charset="0"/>
                <a:cs typeface="Arial" panose="020B0604020202020204" pitchFamily="34" charset="0"/>
              </a:rPr>
              <a:t>Level IV NICU in University of Iowa Healthcare Stead Family Children’s Hospital, Iowa City, Iowa, USA</a:t>
            </a:r>
            <a:endParaRPr lang="en-US" sz="1600" b="1" dirty="0">
              <a:latin typeface="Arial" panose="020B0604020202020204" pitchFamily="34" charset="0"/>
              <a:cs typeface="Arial" panose="020B0604020202020204" pitchFamily="34" charset="0"/>
            </a:endParaRPr>
          </a:p>
          <a:p>
            <a:pPr marL="285750" indent="-285750">
              <a:spcAft>
                <a:spcPts val="400"/>
              </a:spcAft>
              <a:buFont typeface="Wingdings" pitchFamily="2" charset="2"/>
              <a:buChar char="v"/>
            </a:pPr>
            <a:r>
              <a:rPr lang="en-US" sz="1600" dirty="0">
                <a:latin typeface="Arial" panose="020B0604020202020204" pitchFamily="34" charset="0"/>
                <a:cs typeface="Arial" panose="020B0604020202020204" pitchFamily="34" charset="0"/>
              </a:rPr>
              <a:t>Clinical data extracted prospectively as part of NICHD Neonatal Research Network General Database Study</a:t>
            </a:r>
          </a:p>
        </p:txBody>
      </p:sp>
      <p:sp>
        <p:nvSpPr>
          <p:cNvPr id="105" name="TextBox 104">
            <a:extLst>
              <a:ext uri="{FF2B5EF4-FFF2-40B4-BE49-F238E27FC236}">
                <a16:creationId xmlns:a16="http://schemas.microsoft.com/office/drawing/2014/main" id="{299C9935-353F-42D6-139E-0E437304E6B4}"/>
              </a:ext>
            </a:extLst>
          </p:cNvPr>
          <p:cNvSpPr txBox="1"/>
          <p:nvPr/>
        </p:nvSpPr>
        <p:spPr>
          <a:xfrm>
            <a:off x="336581" y="12340868"/>
            <a:ext cx="6638465" cy="2008242"/>
          </a:xfrm>
          <a:prstGeom prst="rect">
            <a:avLst/>
          </a:prstGeom>
          <a:noFill/>
        </p:spPr>
        <p:txBody>
          <a:bodyPr wrap="square" rtlCol="0">
            <a:spAutoFit/>
          </a:bodyPr>
          <a:lstStyle/>
          <a:p>
            <a:pPr>
              <a:spcAft>
                <a:spcPts val="400"/>
              </a:spcAft>
            </a:pPr>
            <a:r>
              <a:rPr lang="en-US" sz="1600" b="1" dirty="0">
                <a:latin typeface="Arial" panose="020B0604020202020204" pitchFamily="34" charset="0"/>
                <a:cs typeface="Arial" panose="020B0604020202020204" pitchFamily="34" charset="0"/>
              </a:rPr>
              <a:t>Exclusion Criteria:</a:t>
            </a:r>
          </a:p>
          <a:p>
            <a:pPr marL="285750" indent="-285750">
              <a:spcAft>
                <a:spcPts val="400"/>
              </a:spcAft>
              <a:buFont typeface="Wingdings" panose="05000000000000000000" pitchFamily="2" charset="2"/>
              <a:buChar char="v"/>
            </a:pPr>
            <a:r>
              <a:rPr lang="en-US" sz="1600" b="1" dirty="0">
                <a:latin typeface="Arial" panose="020B0604020202020204" pitchFamily="34" charset="0"/>
                <a:cs typeface="Arial" panose="020B0604020202020204" pitchFamily="34" charset="0"/>
              </a:rPr>
              <a:t>Postnatal moderate-to-severe brain injuries </a:t>
            </a:r>
            <a:r>
              <a:rPr lang="en-US" sz="1600" dirty="0">
                <a:latin typeface="Arial" panose="020B0604020202020204" pitchFamily="34" charset="0"/>
                <a:cs typeface="Arial" panose="020B0604020202020204" pitchFamily="34" charset="0"/>
              </a:rPr>
              <a:t>(e.g., periventricular or grade III intraventricular hemorrhage, cystic periventricular leukomalacia)</a:t>
            </a:r>
          </a:p>
          <a:p>
            <a:pPr marL="285750" indent="-285750">
              <a:spcAft>
                <a:spcPts val="400"/>
              </a:spcAft>
              <a:buFont typeface="Wingdings" panose="05000000000000000000" pitchFamily="2" charset="2"/>
              <a:buChar char="v"/>
            </a:pPr>
            <a:r>
              <a:rPr lang="en-US" sz="1600" b="1" dirty="0">
                <a:latin typeface="Arial" panose="020B0604020202020204" pitchFamily="34" charset="0"/>
                <a:cs typeface="Arial" panose="020B0604020202020204" pitchFamily="34" charset="0"/>
              </a:rPr>
              <a:t>In-utero atrophy suggestive of perinatal insult at DOL 7:</a:t>
            </a:r>
          </a:p>
          <a:p>
            <a:pPr marL="742950" lvl="1" indent="-285750">
              <a:spcAft>
                <a:spcPts val="400"/>
              </a:spcAft>
              <a:buFont typeface="Wingdings" panose="05000000000000000000" pitchFamily="2" charset="2"/>
              <a:buChar char="v"/>
            </a:pPr>
            <a:r>
              <a:rPr lang="en-US" sz="1600" dirty="0">
                <a:latin typeface="Arial" panose="020B0604020202020204" pitchFamily="34" charset="0"/>
                <a:cs typeface="Arial" panose="020B0604020202020204" pitchFamily="34" charset="0"/>
              </a:rPr>
              <a:t>Enlarged extra-axial space (Sinocortical width &gt;3.5mm)</a:t>
            </a:r>
          </a:p>
          <a:p>
            <a:pPr marL="742950" lvl="1" indent="-285750">
              <a:spcAft>
                <a:spcPts val="400"/>
              </a:spcAft>
              <a:buFont typeface="Wingdings" panose="05000000000000000000" pitchFamily="2" charset="2"/>
              <a:buChar char="v"/>
            </a:pPr>
            <a:r>
              <a:rPr lang="en-US" sz="1600" dirty="0">
                <a:latin typeface="Arial" panose="020B0604020202020204" pitchFamily="34" charset="0"/>
                <a:cs typeface="Arial" panose="020B0604020202020204" pitchFamily="34" charset="0"/>
              </a:rPr>
              <a:t>Ex-vacuo dilatation (Anterior horn width &gt;4.0mm)</a:t>
            </a:r>
          </a:p>
        </p:txBody>
      </p:sp>
      <p:sp>
        <p:nvSpPr>
          <p:cNvPr id="103" name="TextBox 102">
            <a:extLst>
              <a:ext uri="{FF2B5EF4-FFF2-40B4-BE49-F238E27FC236}">
                <a16:creationId xmlns:a16="http://schemas.microsoft.com/office/drawing/2014/main" id="{ED691CA5-057F-8C18-EA9F-4618B792DDC4}"/>
              </a:ext>
            </a:extLst>
          </p:cNvPr>
          <p:cNvSpPr txBox="1"/>
          <p:nvPr/>
        </p:nvSpPr>
        <p:spPr>
          <a:xfrm>
            <a:off x="7363294" y="2986448"/>
            <a:ext cx="6879990" cy="584775"/>
          </a:xfrm>
          <a:prstGeom prst="rect">
            <a:avLst/>
          </a:prstGeom>
          <a:noFill/>
        </p:spPr>
        <p:txBody>
          <a:bodyPr wrap="square" rtlCol="0">
            <a:spAutoFit/>
          </a:bodyPr>
          <a:lstStyle/>
          <a:p>
            <a:pPr>
              <a:spcAft>
                <a:spcPts val="269"/>
              </a:spcAft>
            </a:pPr>
            <a:r>
              <a:rPr lang="en-US" sz="1600" b="1" dirty="0">
                <a:latin typeface="Arial" panose="020B0604020202020204" pitchFamily="34" charset="0"/>
                <a:cs typeface="Arial" panose="020B0604020202020204" pitchFamily="34" charset="0"/>
              </a:rPr>
              <a:t>HUS Exams: </a:t>
            </a:r>
            <a:r>
              <a:rPr lang="en-US" sz="1600" dirty="0">
                <a:latin typeface="Arial" panose="020B0604020202020204" pitchFamily="34" charset="0"/>
                <a:cs typeface="Arial" panose="020B0604020202020204" pitchFamily="34" charset="0"/>
              </a:rPr>
              <a:t>Linear measurements of CSF spaces conducted on previously collected clinical HUS exams taken ~DOL 7  &amp; ~36 weeks PMA</a:t>
            </a:r>
            <a:endParaRPr lang="en-US" sz="1600" b="1" dirty="0">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D57C4631-427A-0DE7-CFB6-CE89A0CC8613}"/>
              </a:ext>
            </a:extLst>
          </p:cNvPr>
          <p:cNvSpPr txBox="1"/>
          <p:nvPr/>
        </p:nvSpPr>
        <p:spPr>
          <a:xfrm>
            <a:off x="7363294" y="5949157"/>
            <a:ext cx="10121813" cy="1179810"/>
          </a:xfrm>
          <a:prstGeom prst="rect">
            <a:avLst/>
          </a:prstGeom>
          <a:noFill/>
        </p:spPr>
        <p:txBody>
          <a:bodyPr wrap="square" rtlCol="0">
            <a:spAutoFit/>
          </a:bodyPr>
          <a:lstStyle/>
          <a:p>
            <a:pPr>
              <a:spcAft>
                <a:spcPts val="400"/>
              </a:spcAft>
            </a:pPr>
            <a:r>
              <a:rPr lang="en-US" sz="1600" b="1" dirty="0">
                <a:latin typeface="Arial" panose="020B0604020202020204" pitchFamily="34" charset="0"/>
                <a:cs typeface="Arial" panose="020B0604020202020204" pitchFamily="34" charset="0"/>
              </a:rPr>
              <a:t>Statistical Analysis Plan:</a:t>
            </a:r>
          </a:p>
          <a:p>
            <a:pPr marL="285750" indent="-285750">
              <a:spcAft>
                <a:spcPts val="400"/>
              </a:spcAft>
              <a:buFont typeface="Wingdings" pitchFamily="2" charset="2"/>
              <a:buChar char="v"/>
            </a:pPr>
            <a:r>
              <a:rPr lang="en-US" sz="1600" dirty="0">
                <a:latin typeface="Arial" panose="020B0604020202020204" pitchFamily="34" charset="0"/>
                <a:cs typeface="Arial" panose="020B0604020202020204" pitchFamily="34" charset="0"/>
              </a:rPr>
              <a:t>Percentiles were computed and locally estimated scatterplot smoothing (LOESS) was applied to visualize the effect of GA at the time of scan</a:t>
            </a:r>
          </a:p>
          <a:p>
            <a:pPr marL="285750" indent="-285750">
              <a:spcAft>
                <a:spcPts val="400"/>
              </a:spcAft>
              <a:buFont typeface="Wingdings" pitchFamily="2" charset="2"/>
              <a:buChar char="v"/>
            </a:pPr>
            <a:r>
              <a:rPr lang="en-US" sz="1600" dirty="0">
                <a:latin typeface="Arial" panose="020B0604020202020204" pitchFamily="34" charset="0"/>
                <a:cs typeface="Arial" panose="020B0604020202020204" pitchFamily="34" charset="0"/>
              </a:rPr>
              <a:t>Generalized additive models were utilized to examine potential sex differences in curves before plotting</a:t>
            </a:r>
          </a:p>
        </p:txBody>
      </p:sp>
      <p:sp>
        <p:nvSpPr>
          <p:cNvPr id="137" name="TextBox 136">
            <a:extLst>
              <a:ext uri="{FF2B5EF4-FFF2-40B4-BE49-F238E27FC236}">
                <a16:creationId xmlns:a16="http://schemas.microsoft.com/office/drawing/2014/main" id="{DBA581ED-77F8-416D-7CE9-15B4E160073F}"/>
              </a:ext>
            </a:extLst>
          </p:cNvPr>
          <p:cNvSpPr txBox="1"/>
          <p:nvPr/>
        </p:nvSpPr>
        <p:spPr>
          <a:xfrm>
            <a:off x="17816023" y="7017986"/>
            <a:ext cx="9883874" cy="276999"/>
          </a:xfrm>
          <a:prstGeom prst="rect">
            <a:avLst/>
          </a:prstGeom>
          <a:noFill/>
        </p:spPr>
        <p:txBody>
          <a:bodyPr wrap="square">
            <a:spAutoFit/>
          </a:bodyPr>
          <a:lstStyle/>
          <a:p>
            <a:pPr marL="0" marR="0">
              <a:buNone/>
            </a:pPr>
            <a:r>
              <a:rPr lang="en-US" sz="1200" b="1" dirty="0">
                <a:effectLst/>
                <a:latin typeface="Arial" panose="020B0604020202020204" pitchFamily="34" charset="0"/>
                <a:ea typeface="Times New Roman" panose="02020603050405020304" pitchFamily="18" charset="0"/>
                <a:cs typeface="Arial" panose="020B0604020202020204" pitchFamily="34" charset="0"/>
              </a:rPr>
              <a:t>Note.</a:t>
            </a:r>
            <a:r>
              <a:rPr lang="en-US" sz="1200" dirty="0">
                <a:effectLst/>
                <a:latin typeface="Arial" panose="020B0604020202020204" pitchFamily="34" charset="0"/>
                <a:ea typeface="Times New Roman" panose="02020603050405020304" pitchFamily="18" charset="0"/>
                <a:cs typeface="Arial" panose="020B0604020202020204" pitchFamily="34" charset="0"/>
              </a:rPr>
              <a:t> Values (mm) are presented as median (IQR; Q1-Q3), where Q1 represents the 25</a:t>
            </a:r>
            <a:r>
              <a:rPr lang="en-US" sz="12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1200" dirty="0">
                <a:effectLst/>
                <a:latin typeface="Arial" panose="020B0604020202020204" pitchFamily="34" charset="0"/>
                <a:ea typeface="Times New Roman" panose="02020603050405020304" pitchFamily="18" charset="0"/>
                <a:cs typeface="Arial" panose="020B0604020202020204" pitchFamily="34" charset="0"/>
              </a:rPr>
              <a:t> percentile and Q3 the 75</a:t>
            </a:r>
            <a:r>
              <a:rPr lang="en-US" sz="12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1200" dirty="0">
                <a:effectLst/>
                <a:latin typeface="Arial" panose="020B0604020202020204" pitchFamily="34" charset="0"/>
                <a:ea typeface="Times New Roman" panose="02020603050405020304" pitchFamily="18" charset="0"/>
                <a:cs typeface="Arial" panose="020B0604020202020204" pitchFamily="34" charset="0"/>
              </a:rPr>
              <a:t> percentile. </a:t>
            </a:r>
          </a:p>
        </p:txBody>
      </p:sp>
      <p:sp>
        <p:nvSpPr>
          <p:cNvPr id="172" name="Oval 171">
            <a:extLst>
              <a:ext uri="{FF2B5EF4-FFF2-40B4-BE49-F238E27FC236}">
                <a16:creationId xmlns:a16="http://schemas.microsoft.com/office/drawing/2014/main" id="{0C347A3B-B74B-9A06-CBC1-1676483D03A6}"/>
              </a:ext>
            </a:extLst>
          </p:cNvPr>
          <p:cNvSpPr/>
          <p:nvPr/>
        </p:nvSpPr>
        <p:spPr>
          <a:xfrm>
            <a:off x="7547261" y="3613798"/>
            <a:ext cx="274320" cy="277365"/>
          </a:xfrm>
          <a:prstGeom prst="ellipse">
            <a:avLst/>
          </a:prstGeom>
          <a:solidFill>
            <a:schemeClr val="accent5">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A</a:t>
            </a:r>
          </a:p>
        </p:txBody>
      </p:sp>
      <p:sp>
        <p:nvSpPr>
          <p:cNvPr id="173" name="Oval 172">
            <a:extLst>
              <a:ext uri="{FF2B5EF4-FFF2-40B4-BE49-F238E27FC236}">
                <a16:creationId xmlns:a16="http://schemas.microsoft.com/office/drawing/2014/main" id="{E61857F5-A416-643F-9CBF-8F944D33788C}"/>
              </a:ext>
            </a:extLst>
          </p:cNvPr>
          <p:cNvSpPr/>
          <p:nvPr/>
        </p:nvSpPr>
        <p:spPr>
          <a:xfrm>
            <a:off x="7547261" y="4085664"/>
            <a:ext cx="274320" cy="277365"/>
          </a:xfrm>
          <a:prstGeom prst="ellipse">
            <a:avLst/>
          </a:prstGeom>
          <a:solidFill>
            <a:schemeClr val="accent5">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B</a:t>
            </a:r>
          </a:p>
        </p:txBody>
      </p:sp>
      <p:sp>
        <p:nvSpPr>
          <p:cNvPr id="174" name="Oval 173">
            <a:extLst>
              <a:ext uri="{FF2B5EF4-FFF2-40B4-BE49-F238E27FC236}">
                <a16:creationId xmlns:a16="http://schemas.microsoft.com/office/drawing/2014/main" id="{129ECE85-DA57-5EFA-A1D8-3B99BAAA271A}"/>
              </a:ext>
            </a:extLst>
          </p:cNvPr>
          <p:cNvSpPr/>
          <p:nvPr/>
        </p:nvSpPr>
        <p:spPr>
          <a:xfrm>
            <a:off x="7547261" y="4557530"/>
            <a:ext cx="274320" cy="277365"/>
          </a:xfrm>
          <a:prstGeom prst="ellipse">
            <a:avLst/>
          </a:prstGeom>
          <a:solidFill>
            <a:schemeClr val="accent5">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C</a:t>
            </a:r>
          </a:p>
        </p:txBody>
      </p:sp>
      <p:sp>
        <p:nvSpPr>
          <p:cNvPr id="175" name="Oval 174">
            <a:extLst>
              <a:ext uri="{FF2B5EF4-FFF2-40B4-BE49-F238E27FC236}">
                <a16:creationId xmlns:a16="http://schemas.microsoft.com/office/drawing/2014/main" id="{136F9D55-6190-D4D6-8EE4-834AAA7ABA9C}"/>
              </a:ext>
            </a:extLst>
          </p:cNvPr>
          <p:cNvSpPr/>
          <p:nvPr/>
        </p:nvSpPr>
        <p:spPr>
          <a:xfrm>
            <a:off x="7547261" y="5029396"/>
            <a:ext cx="274320" cy="277365"/>
          </a:xfrm>
          <a:prstGeom prst="ellipse">
            <a:avLst/>
          </a:prstGeom>
          <a:solidFill>
            <a:schemeClr val="accent4">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D</a:t>
            </a:r>
          </a:p>
        </p:txBody>
      </p:sp>
      <p:sp>
        <p:nvSpPr>
          <p:cNvPr id="176" name="Oval 175">
            <a:extLst>
              <a:ext uri="{FF2B5EF4-FFF2-40B4-BE49-F238E27FC236}">
                <a16:creationId xmlns:a16="http://schemas.microsoft.com/office/drawing/2014/main" id="{9514D1C4-9F80-8796-244A-FCC97157E0D3}"/>
              </a:ext>
            </a:extLst>
          </p:cNvPr>
          <p:cNvSpPr/>
          <p:nvPr/>
        </p:nvSpPr>
        <p:spPr>
          <a:xfrm>
            <a:off x="7547261" y="5501263"/>
            <a:ext cx="274320" cy="277365"/>
          </a:xfrm>
          <a:prstGeom prst="ellipse">
            <a:avLst/>
          </a:prstGeom>
          <a:solidFill>
            <a:schemeClr val="accent4">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E</a:t>
            </a:r>
          </a:p>
        </p:txBody>
      </p:sp>
      <p:sp>
        <p:nvSpPr>
          <p:cNvPr id="210" name="Rectangle 209">
            <a:extLst>
              <a:ext uri="{FF2B5EF4-FFF2-40B4-BE49-F238E27FC236}">
                <a16:creationId xmlns:a16="http://schemas.microsoft.com/office/drawing/2014/main" id="{3E9E5924-0051-DC34-B149-3D06EC65FB9A}"/>
              </a:ext>
            </a:extLst>
          </p:cNvPr>
          <p:cNvSpPr/>
          <p:nvPr/>
        </p:nvSpPr>
        <p:spPr>
          <a:xfrm>
            <a:off x="7299194" y="17372198"/>
            <a:ext cx="12517355" cy="145730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3" dirty="0">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id="{92B1A41E-226B-338A-EE69-895DF7590D5A}"/>
              </a:ext>
            </a:extLst>
          </p:cNvPr>
          <p:cNvSpPr txBox="1"/>
          <p:nvPr/>
        </p:nvSpPr>
        <p:spPr>
          <a:xfrm>
            <a:off x="12587095" y="17168767"/>
            <a:ext cx="1886961" cy="400110"/>
          </a:xfrm>
          <a:prstGeom prst="rect">
            <a:avLst/>
          </a:prstGeom>
          <a:solidFill>
            <a:schemeClr val="bg1"/>
          </a:solidFill>
        </p:spPr>
        <p:txBody>
          <a:bodyPr wrap="square">
            <a:spAutoFit/>
          </a:bodyPr>
          <a:lstStyle/>
          <a:p>
            <a:pPr algn="ctr"/>
            <a:r>
              <a:rPr lang="en-US" sz="2000" b="1" dirty="0">
                <a:latin typeface="Arial" panose="020B0604020202020204" pitchFamily="34" charset="0"/>
                <a:cs typeface="Arial" panose="020B0604020202020204" pitchFamily="34" charset="0"/>
              </a:rPr>
              <a:t>Conclusions</a:t>
            </a:r>
          </a:p>
        </p:txBody>
      </p:sp>
      <p:pic>
        <p:nvPicPr>
          <p:cNvPr id="16" name="Picture 15" descr="A blue and black logo&#10;&#10;AI-generated content may be incorrect.">
            <a:extLst>
              <a:ext uri="{FF2B5EF4-FFF2-40B4-BE49-F238E27FC236}">
                <a16:creationId xmlns:a16="http://schemas.microsoft.com/office/drawing/2014/main" id="{06D16984-CFA7-D13D-97F7-D2FEAF104CC9}"/>
              </a:ext>
            </a:extLst>
          </p:cNvPr>
          <p:cNvPicPr>
            <a:picLocks noChangeAspect="1"/>
          </p:cNvPicPr>
          <p:nvPr/>
        </p:nvPicPr>
        <p:blipFill>
          <a:blip r:embed="rId4">
            <a:alphaModFix amt="90000"/>
          </a:blip>
          <a:stretch>
            <a:fillRect/>
          </a:stretch>
        </p:blipFill>
        <p:spPr>
          <a:xfrm>
            <a:off x="26189119" y="1119057"/>
            <a:ext cx="1043802" cy="1043802"/>
          </a:xfrm>
          <a:prstGeom prst="rect">
            <a:avLst/>
          </a:prstGeom>
        </p:spPr>
      </p:pic>
      <p:sp>
        <p:nvSpPr>
          <p:cNvPr id="59" name="Rectangle 58">
            <a:extLst>
              <a:ext uri="{FF2B5EF4-FFF2-40B4-BE49-F238E27FC236}">
                <a16:creationId xmlns:a16="http://schemas.microsoft.com/office/drawing/2014/main" id="{D5FE9E46-EDE9-D851-C5D6-89C53875DE84}"/>
              </a:ext>
            </a:extLst>
          </p:cNvPr>
          <p:cNvSpPr/>
          <p:nvPr/>
        </p:nvSpPr>
        <p:spPr>
          <a:xfrm>
            <a:off x="219969" y="10024589"/>
            <a:ext cx="6891199" cy="880491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40" dirty="0">
              <a:latin typeface="Arial" panose="020B0604020202020204" pitchFamily="34" charset="0"/>
              <a:cs typeface="Arial" panose="020B0604020202020204" pitchFamily="34" charset="0"/>
            </a:endParaRPr>
          </a:p>
        </p:txBody>
      </p:sp>
      <p:sp>
        <p:nvSpPr>
          <p:cNvPr id="65" name="Rectangle 1">
            <a:extLst>
              <a:ext uri="{FF2B5EF4-FFF2-40B4-BE49-F238E27FC236}">
                <a16:creationId xmlns:a16="http://schemas.microsoft.com/office/drawing/2014/main" id="{312F5F10-62F0-2788-AA08-FD184F4303A7}"/>
              </a:ext>
            </a:extLst>
          </p:cNvPr>
          <p:cNvSpPr>
            <a:spLocks noChangeArrowheads="1"/>
          </p:cNvSpPr>
          <p:nvPr/>
        </p:nvSpPr>
        <p:spPr bwMode="auto">
          <a:xfrm>
            <a:off x="14606911" y="5460524"/>
            <a:ext cx="281062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50" b="1" i="0" u="none" strike="noStrike" cap="none" normalizeH="0" baseline="0" dirty="0">
                <a:ln>
                  <a:noFill/>
                </a:ln>
                <a:solidFill>
                  <a:srgbClr val="000000"/>
                </a:solidFill>
                <a:effectLst/>
                <a:cs typeface="Arial" panose="020B0604020202020204" pitchFamily="34" charset="0"/>
              </a:rPr>
              <a:t>Figure 1.</a:t>
            </a:r>
            <a:r>
              <a:rPr kumimoji="0" lang="en-US" altLang="en-US" sz="1150" b="0" i="0" u="none" strike="noStrike" cap="none" normalizeH="0" baseline="0" dirty="0">
                <a:ln>
                  <a:noFill/>
                </a:ln>
                <a:solidFill>
                  <a:srgbClr val="000000"/>
                </a:solidFill>
                <a:effectLst/>
                <a:cs typeface="Arial" panose="020B0604020202020204" pitchFamily="34" charset="0"/>
              </a:rPr>
              <a:t> HUS obtained through the anterior fontanelle in the coronal plane at the level of the foramen of Monro and the 3rd ventricle at 36 weeks PMA. </a:t>
            </a:r>
          </a:p>
        </p:txBody>
      </p:sp>
      <p:pic>
        <p:nvPicPr>
          <p:cNvPr id="73" name="Picture 72" descr="A close-up of an ultrasound&#10;&#10;AI-generated content may be incorrect.">
            <a:extLst>
              <a:ext uri="{FF2B5EF4-FFF2-40B4-BE49-F238E27FC236}">
                <a16:creationId xmlns:a16="http://schemas.microsoft.com/office/drawing/2014/main" id="{C5EF98E8-39A3-BA93-BB66-383AA83E7AF8}"/>
              </a:ext>
            </a:extLst>
          </p:cNvPr>
          <p:cNvPicPr>
            <a:picLocks noChangeAspect="1"/>
          </p:cNvPicPr>
          <p:nvPr/>
        </p:nvPicPr>
        <p:blipFill>
          <a:blip r:embed="rId5"/>
          <a:srcRect l="26057" t="3442" r="27836" b="28468"/>
          <a:stretch>
            <a:fillRect/>
          </a:stretch>
        </p:blipFill>
        <p:spPr>
          <a:xfrm>
            <a:off x="14681594" y="2976289"/>
            <a:ext cx="2637493" cy="2477490"/>
          </a:xfrm>
          <a:prstGeom prst="roundRect">
            <a:avLst/>
          </a:prstGeom>
        </p:spPr>
      </p:pic>
      <p:cxnSp>
        <p:nvCxnSpPr>
          <p:cNvPr id="80" name="Straight Connector 79">
            <a:extLst>
              <a:ext uri="{FF2B5EF4-FFF2-40B4-BE49-F238E27FC236}">
                <a16:creationId xmlns:a16="http://schemas.microsoft.com/office/drawing/2014/main" id="{C3F5DC1B-2EC6-DC4E-9428-CF164A91686A}"/>
              </a:ext>
            </a:extLst>
          </p:cNvPr>
          <p:cNvCxnSpPr>
            <a:cxnSpLocks/>
          </p:cNvCxnSpPr>
          <p:nvPr/>
        </p:nvCxnSpPr>
        <p:spPr>
          <a:xfrm>
            <a:off x="15937447" y="3453626"/>
            <a:ext cx="54027" cy="0"/>
          </a:xfrm>
          <a:prstGeom prst="line">
            <a:avLst/>
          </a:prstGeom>
          <a:ln w="38100" cap="rnd">
            <a:solidFill>
              <a:schemeClr val="accent5">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EE754F34-6C15-FCB3-556C-FAD60EB917C6}"/>
              </a:ext>
            </a:extLst>
          </p:cNvPr>
          <p:cNvCxnSpPr>
            <a:cxnSpLocks/>
          </p:cNvCxnSpPr>
          <p:nvPr/>
        </p:nvCxnSpPr>
        <p:spPr>
          <a:xfrm>
            <a:off x="15978714" y="3199451"/>
            <a:ext cx="84889" cy="80403"/>
          </a:xfrm>
          <a:prstGeom prst="line">
            <a:avLst/>
          </a:prstGeom>
          <a:ln w="38100" cap="rnd">
            <a:solidFill>
              <a:schemeClr val="accent5">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59FC658E-803E-66C7-3F3E-DE0EBBFF68CC}"/>
              </a:ext>
            </a:extLst>
          </p:cNvPr>
          <p:cNvCxnSpPr>
            <a:cxnSpLocks/>
          </p:cNvCxnSpPr>
          <p:nvPr/>
        </p:nvCxnSpPr>
        <p:spPr>
          <a:xfrm flipV="1">
            <a:off x="15831641" y="3183454"/>
            <a:ext cx="0" cy="22347"/>
          </a:xfrm>
          <a:prstGeom prst="line">
            <a:avLst/>
          </a:prstGeom>
          <a:ln w="38100" cap="rnd">
            <a:solidFill>
              <a:schemeClr val="accent5">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CBA8AB6E-0012-CAEC-40F2-E421B38429D8}"/>
              </a:ext>
            </a:extLst>
          </p:cNvPr>
          <p:cNvCxnSpPr>
            <a:cxnSpLocks/>
          </p:cNvCxnSpPr>
          <p:nvPr/>
        </p:nvCxnSpPr>
        <p:spPr>
          <a:xfrm flipH="1" flipV="1">
            <a:off x="16138934" y="3927305"/>
            <a:ext cx="37021" cy="28394"/>
          </a:xfrm>
          <a:prstGeom prst="line">
            <a:avLst/>
          </a:prstGeom>
          <a:ln w="38100" cap="rnd">
            <a:solidFill>
              <a:schemeClr val="accent4">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1C9EB47E-BAF4-184E-7B5E-801DBF16F77C}"/>
              </a:ext>
            </a:extLst>
          </p:cNvPr>
          <p:cNvCxnSpPr>
            <a:cxnSpLocks/>
          </p:cNvCxnSpPr>
          <p:nvPr/>
        </p:nvCxnSpPr>
        <p:spPr>
          <a:xfrm>
            <a:off x="15695366" y="3877324"/>
            <a:ext cx="289758" cy="0"/>
          </a:xfrm>
          <a:prstGeom prst="line">
            <a:avLst/>
          </a:prstGeom>
          <a:ln w="38100" cap="rnd">
            <a:solidFill>
              <a:schemeClr val="accent4">
                <a:lumMod val="75000"/>
                <a:alpha val="80000"/>
              </a:schemeClr>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FE8101D7-D67A-C0A2-0F67-95578F386D3C}"/>
              </a:ext>
            </a:extLst>
          </p:cNvPr>
          <p:cNvPicPr>
            <a:picLocks noChangeAspect="1"/>
          </p:cNvPicPr>
          <p:nvPr/>
        </p:nvPicPr>
        <p:blipFill>
          <a:blip r:embed="rId6"/>
          <a:stretch>
            <a:fillRect/>
          </a:stretch>
        </p:blipFill>
        <p:spPr>
          <a:xfrm>
            <a:off x="7338998" y="7692559"/>
            <a:ext cx="19923340" cy="8854817"/>
          </a:xfrm>
          <a:prstGeom prst="rect">
            <a:avLst/>
          </a:prstGeom>
        </p:spPr>
      </p:pic>
      <p:sp>
        <p:nvSpPr>
          <p:cNvPr id="13" name="TextBox 12">
            <a:extLst>
              <a:ext uri="{FF2B5EF4-FFF2-40B4-BE49-F238E27FC236}">
                <a16:creationId xmlns:a16="http://schemas.microsoft.com/office/drawing/2014/main" id="{C09BA8C9-981F-54E3-FF38-8D99CA5FBB29}"/>
              </a:ext>
            </a:extLst>
          </p:cNvPr>
          <p:cNvSpPr txBox="1"/>
          <p:nvPr/>
        </p:nvSpPr>
        <p:spPr>
          <a:xfrm>
            <a:off x="295633" y="17873200"/>
            <a:ext cx="6681251" cy="83099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Note.</a:t>
            </a:r>
            <a:r>
              <a:rPr lang="en-US" sz="1200" dirty="0">
                <a:latin typeface="Arial" panose="020B0604020202020204" pitchFamily="34" charset="0"/>
                <a:cs typeface="Arial" panose="020B0604020202020204" pitchFamily="34" charset="0"/>
              </a:rPr>
              <a:t> Bronchopulmonary dysplasia was measured using the Jensen et al. 2019 criteria, based on the mode of respiratory support at 36 weeks PMA, regardless of previous supplemental oxygen use. Severity of bronchopulmonary dysplasia is unavailable for 17 infants due to reasons such as discharge or transfer before 36 weeks PMA. Parity includes the current pregnancy.</a:t>
            </a:r>
          </a:p>
        </p:txBody>
      </p:sp>
      <p:graphicFrame>
        <p:nvGraphicFramePr>
          <p:cNvPr id="19" name="Chart 0">
            <a:extLst>
              <a:ext uri="{FF2B5EF4-FFF2-40B4-BE49-F238E27FC236}">
                <a16:creationId xmlns:a16="http://schemas.microsoft.com/office/drawing/2014/main" id="{486C1666-A589-3E1B-D12C-8E80D413ACB4}"/>
              </a:ext>
            </a:extLst>
          </p:cNvPr>
          <p:cNvGraphicFramePr/>
          <p:nvPr>
            <p:extLst>
              <p:ext uri="{D42A27DB-BD31-4B8C-83A1-F6EECF244321}">
                <p14:modId xmlns:p14="http://schemas.microsoft.com/office/powerpoint/2010/main" val="2910430065"/>
              </p:ext>
            </p:extLst>
          </p:nvPr>
        </p:nvGraphicFramePr>
        <p:xfrm>
          <a:off x="539130" y="5194795"/>
          <a:ext cx="3475963" cy="2576691"/>
        </p:xfrm>
        <a:graphic>
          <a:graphicData uri="http://schemas.openxmlformats.org/drawingml/2006/chart">
            <c:chart xmlns:c="http://schemas.openxmlformats.org/drawingml/2006/chart" xmlns:r="http://schemas.openxmlformats.org/officeDocument/2006/relationships" r:id="rId7"/>
          </a:graphicData>
        </a:graphic>
      </p:graphicFrame>
      <p:sp>
        <p:nvSpPr>
          <p:cNvPr id="22" name="TextBox 21">
            <a:extLst>
              <a:ext uri="{FF2B5EF4-FFF2-40B4-BE49-F238E27FC236}">
                <a16:creationId xmlns:a16="http://schemas.microsoft.com/office/drawing/2014/main" id="{B899F1A3-6267-E6E8-6466-6BF5B4A22685}"/>
              </a:ext>
            </a:extLst>
          </p:cNvPr>
          <p:cNvSpPr txBox="1"/>
          <p:nvPr/>
        </p:nvSpPr>
        <p:spPr>
          <a:xfrm>
            <a:off x="4149363" y="4996000"/>
            <a:ext cx="2696959" cy="2657138"/>
          </a:xfrm>
          <a:prstGeom prst="rect">
            <a:avLst/>
          </a:prstGeom>
          <a:noFill/>
        </p:spPr>
        <p:txBody>
          <a:bodyPr wrap="square" rtlCol="0">
            <a:spAutoFit/>
          </a:bodyPr>
          <a:lstStyle/>
          <a:p>
            <a:pPr>
              <a:spcAft>
                <a:spcPts val="300"/>
              </a:spcAft>
            </a:pPr>
            <a:r>
              <a:rPr lang="en-US" sz="1600" b="1" dirty="0">
                <a:latin typeface="Arial" panose="020B0604020202020204" pitchFamily="34" charset="0"/>
                <a:cs typeface="Arial" panose="020B0604020202020204" pitchFamily="34" charset="0"/>
              </a:rPr>
              <a:t>Critical Knowledge Gaps:</a:t>
            </a:r>
          </a:p>
          <a:p>
            <a:pPr marL="288925" indent="-288925">
              <a:spcAft>
                <a:spcPts val="300"/>
              </a:spcAft>
              <a:buFont typeface="Wingdings" pitchFamily="2" charset="2"/>
              <a:buChar char="v"/>
            </a:pPr>
            <a:r>
              <a:rPr lang="en-US" sz="1600" dirty="0">
                <a:latin typeface="Arial" panose="020B0604020202020204" pitchFamily="34" charset="0"/>
                <a:cs typeface="Arial" panose="020B0604020202020204" pitchFamily="34" charset="0"/>
              </a:rPr>
              <a:t>Reference values of extra-axial fluid spaces by gestational age in EP neonates have not been established</a:t>
            </a:r>
          </a:p>
          <a:p>
            <a:pPr marL="288925" indent="-288925">
              <a:spcAft>
                <a:spcPts val="300"/>
              </a:spcAft>
              <a:buFont typeface="Wingdings" pitchFamily="2" charset="2"/>
              <a:buChar char="v"/>
            </a:pPr>
            <a:r>
              <a:rPr lang="en-US" sz="1600" dirty="0">
                <a:latin typeface="Arial" panose="020B0604020202020204" pitchFamily="34" charset="0"/>
                <a:cs typeface="Arial" panose="020B0604020202020204" pitchFamily="34" charset="0"/>
              </a:rPr>
              <a:t>Current normative ventricular metrics are only established for ≥24 weeks</a:t>
            </a:r>
          </a:p>
        </p:txBody>
      </p:sp>
      <p:sp>
        <p:nvSpPr>
          <p:cNvPr id="28" name="TextBox 27">
            <a:extLst>
              <a:ext uri="{FF2B5EF4-FFF2-40B4-BE49-F238E27FC236}">
                <a16:creationId xmlns:a16="http://schemas.microsoft.com/office/drawing/2014/main" id="{DA89E43E-AFD1-0A53-A031-D4F6A5BB0969}"/>
              </a:ext>
            </a:extLst>
          </p:cNvPr>
          <p:cNvSpPr txBox="1"/>
          <p:nvPr/>
        </p:nvSpPr>
        <p:spPr>
          <a:xfrm>
            <a:off x="481743" y="4468213"/>
            <a:ext cx="3963741" cy="738664"/>
          </a:xfrm>
          <a:prstGeom prst="rect">
            <a:avLst/>
          </a:prstGeom>
          <a:noFill/>
        </p:spPr>
        <p:txBody>
          <a:bodyPr wrap="square">
            <a:spAutoFit/>
          </a:bodyPr>
          <a:lstStyle/>
          <a:p>
            <a:pPr algn="ctr"/>
            <a:r>
              <a:rPr lang="en-US" sz="1400" b="1" i="0" dirty="0">
                <a:solidFill>
                  <a:srgbClr val="141413"/>
                </a:solidFill>
                <a:effectLst/>
                <a:latin typeface="Arial" panose="020B0604020202020204" pitchFamily="34" charset="0"/>
                <a:cs typeface="Arial" panose="020B0604020202020204" pitchFamily="34" charset="0"/>
              </a:rPr>
              <a:t>Survival to Discharge by Gestational </a:t>
            </a:r>
            <a:r>
              <a:rPr lang="en-US" sz="1400" b="1" dirty="0">
                <a:solidFill>
                  <a:srgbClr val="141413"/>
                </a:solidFill>
                <a:latin typeface="Arial" panose="020B0604020202020204" pitchFamily="34" charset="0"/>
                <a:cs typeface="Arial" panose="020B0604020202020204" pitchFamily="34" charset="0"/>
              </a:rPr>
              <a:t>A</a:t>
            </a:r>
            <a:r>
              <a:rPr lang="en-US" sz="1400" b="1" i="0" dirty="0">
                <a:solidFill>
                  <a:srgbClr val="141413"/>
                </a:solidFill>
                <a:effectLst/>
                <a:latin typeface="Arial" panose="020B0604020202020204" pitchFamily="34" charset="0"/>
                <a:cs typeface="Arial" panose="020B0604020202020204" pitchFamily="34" charset="0"/>
              </a:rPr>
              <a:t>ge at University of Iowa’s </a:t>
            </a:r>
          </a:p>
          <a:p>
            <a:pPr algn="ctr"/>
            <a:r>
              <a:rPr lang="en-US" sz="1400" b="1" i="0" dirty="0">
                <a:solidFill>
                  <a:srgbClr val="141413"/>
                </a:solidFill>
                <a:effectLst/>
                <a:latin typeface="Arial" panose="020B0604020202020204" pitchFamily="34" charset="0"/>
                <a:cs typeface="Arial" panose="020B0604020202020204" pitchFamily="34" charset="0"/>
              </a:rPr>
              <a:t>Stead Family Children’s Hospital:</a:t>
            </a:r>
            <a:endParaRPr lang="en-US" sz="1400" b="1"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C77D8324-EEAD-9BA3-86D5-9F85A3453A1A}"/>
              </a:ext>
            </a:extLst>
          </p:cNvPr>
          <p:cNvSpPr txBox="1"/>
          <p:nvPr/>
        </p:nvSpPr>
        <p:spPr>
          <a:xfrm>
            <a:off x="7334719" y="17488222"/>
            <a:ext cx="12481830" cy="1323439"/>
          </a:xfrm>
          <a:prstGeom prst="rect">
            <a:avLst/>
          </a:prstGeom>
          <a:noFill/>
        </p:spPr>
        <p:txBody>
          <a:bodyPr wrap="square" rtlCol="0">
            <a:spAutoFit/>
          </a:bodyPr>
          <a:lstStyle/>
          <a:p>
            <a:pPr marL="288925" indent="-288925">
              <a:spcAft>
                <a:spcPts val="200"/>
              </a:spcAft>
              <a:buFont typeface="Wingdings" pitchFamily="2" charset="2"/>
              <a:buChar char="v"/>
            </a:pPr>
            <a:r>
              <a:rPr lang="en-US" sz="1500" dirty="0">
                <a:latin typeface="Arial" panose="020B0604020202020204" pitchFamily="34" charset="0"/>
                <a:ea typeface="Arial" charset="0"/>
                <a:cs typeface="Arial" panose="020B0604020202020204" pitchFamily="34" charset="0"/>
              </a:rPr>
              <a:t>EP neonates born at 22–23-weeks trend toward larger ventricular size (VI and AHW) at 36 weeks PMA compared to 24–26-week neonates</a:t>
            </a:r>
          </a:p>
          <a:p>
            <a:pPr marL="288925" indent="-288925">
              <a:spcAft>
                <a:spcPts val="200"/>
              </a:spcAft>
              <a:buFont typeface="Wingdings" pitchFamily="2" charset="2"/>
              <a:buChar char="v"/>
            </a:pPr>
            <a:r>
              <a:rPr lang="en-US" sz="1500" dirty="0">
                <a:latin typeface="Arial" panose="020B0604020202020204" pitchFamily="34" charset="0"/>
                <a:ea typeface="Arial" charset="0"/>
                <a:cs typeface="Arial" panose="020B0604020202020204" pitchFamily="34" charset="0"/>
              </a:rPr>
              <a:t>LOESS curves at ~36 week PMA showed substantial variation among EP neonates, despite excluding neonates with significant brain insults</a:t>
            </a:r>
          </a:p>
          <a:p>
            <a:pPr marL="288925" indent="-288925">
              <a:spcAft>
                <a:spcPts val="200"/>
              </a:spcAft>
              <a:buFont typeface="Wingdings" pitchFamily="2" charset="2"/>
              <a:buChar char="v"/>
            </a:pPr>
            <a:r>
              <a:rPr lang="en-US" sz="1500" dirty="0">
                <a:latin typeface="Arial" panose="020B0604020202020204" pitchFamily="34" charset="0"/>
                <a:ea typeface="Arial" charset="0"/>
                <a:cs typeface="Arial" panose="020B0604020202020204" pitchFamily="34" charset="0"/>
              </a:rPr>
              <a:t>Constructed percentile curves provide clinicians a tool to evaluate if extra-axial space measures are in the expected range for EP neonates at ~36 weeks PMA </a:t>
            </a:r>
          </a:p>
          <a:p>
            <a:pPr marL="290513" indent="-290513">
              <a:spcAft>
                <a:spcPts val="200"/>
              </a:spcAft>
              <a:buFont typeface="Wingdings" pitchFamily="2" charset="2"/>
              <a:buChar char="v"/>
            </a:pPr>
            <a:r>
              <a:rPr lang="en-US" sz="1500" dirty="0">
                <a:latin typeface="Arial" panose="020B0604020202020204" pitchFamily="34" charset="0"/>
                <a:ea typeface="Arial" charset="0"/>
                <a:cs typeface="Arial" panose="020B0604020202020204" pitchFamily="34" charset="0"/>
              </a:rPr>
              <a:t>No significant sex differences observed for any HUS metrics</a:t>
            </a:r>
          </a:p>
        </p:txBody>
      </p:sp>
      <p:pic>
        <p:nvPicPr>
          <p:cNvPr id="62" name="Picture 61">
            <a:extLst>
              <a:ext uri="{FF2B5EF4-FFF2-40B4-BE49-F238E27FC236}">
                <a16:creationId xmlns:a16="http://schemas.microsoft.com/office/drawing/2014/main" id="{09868EB2-B9ED-ED42-800C-FB24E3DF3595}"/>
              </a:ext>
            </a:extLst>
          </p:cNvPr>
          <p:cNvPicPr>
            <a:picLocks noChangeAspect="1"/>
          </p:cNvPicPr>
          <p:nvPr/>
        </p:nvPicPr>
        <p:blipFill>
          <a:blip r:embed="rId8"/>
          <a:stretch>
            <a:fillRect/>
          </a:stretch>
        </p:blipFill>
        <p:spPr>
          <a:xfrm>
            <a:off x="22063699" y="13075524"/>
            <a:ext cx="1606040" cy="2139843"/>
          </a:xfrm>
          <a:prstGeom prst="rect">
            <a:avLst/>
          </a:prstGeom>
        </p:spPr>
      </p:pic>
      <p:pic>
        <p:nvPicPr>
          <p:cNvPr id="64" name="Picture 63">
            <a:extLst>
              <a:ext uri="{FF2B5EF4-FFF2-40B4-BE49-F238E27FC236}">
                <a16:creationId xmlns:a16="http://schemas.microsoft.com/office/drawing/2014/main" id="{4407DED7-6795-2C8C-FDEB-9F74F1B234D0}"/>
              </a:ext>
            </a:extLst>
          </p:cNvPr>
          <p:cNvPicPr>
            <a:picLocks noChangeAspect="1"/>
          </p:cNvPicPr>
          <p:nvPr/>
        </p:nvPicPr>
        <p:blipFill>
          <a:blip r:embed="rId9"/>
          <a:stretch>
            <a:fillRect/>
          </a:stretch>
        </p:blipFill>
        <p:spPr>
          <a:xfrm>
            <a:off x="21511205" y="12952191"/>
            <a:ext cx="1458423" cy="1904387"/>
          </a:xfrm>
          <a:prstGeom prst="rect">
            <a:avLst/>
          </a:prstGeom>
        </p:spPr>
      </p:pic>
      <p:sp>
        <p:nvSpPr>
          <p:cNvPr id="17" name="TextBox 16">
            <a:extLst>
              <a:ext uri="{FF2B5EF4-FFF2-40B4-BE49-F238E27FC236}">
                <a16:creationId xmlns:a16="http://schemas.microsoft.com/office/drawing/2014/main" id="{F9912B3E-4430-2875-7160-E95D0C76EA25}"/>
              </a:ext>
            </a:extLst>
          </p:cNvPr>
          <p:cNvSpPr txBox="1"/>
          <p:nvPr/>
        </p:nvSpPr>
        <p:spPr>
          <a:xfrm>
            <a:off x="2420258" y="9839923"/>
            <a:ext cx="2472312" cy="400110"/>
          </a:xfrm>
          <a:prstGeom prst="rect">
            <a:avLst/>
          </a:prstGeom>
          <a:solidFill>
            <a:schemeClr val="bg1"/>
          </a:solidFill>
        </p:spPr>
        <p:txBody>
          <a:bodyPr wrap="square">
            <a:spAutoFit/>
          </a:bodyPr>
          <a:lstStyle/>
          <a:p>
            <a:pPr algn="ctr"/>
            <a:r>
              <a:rPr lang="en-US" sz="2000" b="1" dirty="0">
                <a:latin typeface="Arial" panose="020B0604020202020204" pitchFamily="34" charset="0"/>
                <a:cs typeface="Arial" panose="020B0604020202020204" pitchFamily="34" charset="0"/>
              </a:rPr>
              <a:t>Study Population</a:t>
            </a:r>
          </a:p>
        </p:txBody>
      </p:sp>
      <p:sp>
        <p:nvSpPr>
          <p:cNvPr id="23" name="Rectangle 22">
            <a:extLst>
              <a:ext uri="{FF2B5EF4-FFF2-40B4-BE49-F238E27FC236}">
                <a16:creationId xmlns:a16="http://schemas.microsoft.com/office/drawing/2014/main" id="{05194851-5CB9-B7F1-CD83-06F15419F320}"/>
              </a:ext>
            </a:extLst>
          </p:cNvPr>
          <p:cNvSpPr/>
          <p:nvPr/>
        </p:nvSpPr>
        <p:spPr>
          <a:xfrm>
            <a:off x="7312411" y="2838538"/>
            <a:ext cx="10304922" cy="434478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40" dirty="0">
              <a:latin typeface="Arial" panose="020B0604020202020204" pitchFamily="34" charset="0"/>
              <a:cs typeface="Arial" panose="020B0604020202020204" pitchFamily="34" charset="0"/>
            </a:endParaRPr>
          </a:p>
        </p:txBody>
      </p:sp>
      <p:graphicFrame>
        <p:nvGraphicFramePr>
          <p:cNvPr id="24" name="Table 23">
            <a:extLst>
              <a:ext uri="{FF2B5EF4-FFF2-40B4-BE49-F238E27FC236}">
                <a16:creationId xmlns:a16="http://schemas.microsoft.com/office/drawing/2014/main" id="{7E1F56A8-6656-32F4-C83D-1D7F561505C4}"/>
              </a:ext>
            </a:extLst>
          </p:cNvPr>
          <p:cNvGraphicFramePr>
            <a:graphicFrameLocks noGrp="1"/>
          </p:cNvGraphicFramePr>
          <p:nvPr>
            <p:extLst>
              <p:ext uri="{D42A27DB-BD31-4B8C-83A1-F6EECF244321}">
                <p14:modId xmlns:p14="http://schemas.microsoft.com/office/powerpoint/2010/main" val="3023448087"/>
              </p:ext>
            </p:extLst>
          </p:nvPr>
        </p:nvGraphicFramePr>
        <p:xfrm>
          <a:off x="17860713" y="2842350"/>
          <a:ext cx="9350322" cy="4175638"/>
        </p:xfrm>
        <a:graphic>
          <a:graphicData uri="http://schemas.openxmlformats.org/drawingml/2006/table">
            <a:tbl>
              <a:tblPr firstRow="1" firstCol="1" bandRow="1">
                <a:tableStyleId>{7E9639D4-E3E2-4D34-9284-5A2195B3D0D7}</a:tableStyleId>
              </a:tblPr>
              <a:tblGrid>
                <a:gridCol w="885800">
                  <a:extLst>
                    <a:ext uri="{9D8B030D-6E8A-4147-A177-3AD203B41FA5}">
                      <a16:colId xmlns:a16="http://schemas.microsoft.com/office/drawing/2014/main" val="1271452938"/>
                    </a:ext>
                  </a:extLst>
                </a:gridCol>
                <a:gridCol w="1344965">
                  <a:extLst>
                    <a:ext uri="{9D8B030D-6E8A-4147-A177-3AD203B41FA5}">
                      <a16:colId xmlns:a16="http://schemas.microsoft.com/office/drawing/2014/main" val="2472723164"/>
                    </a:ext>
                  </a:extLst>
                </a:gridCol>
                <a:gridCol w="1352207">
                  <a:extLst>
                    <a:ext uri="{9D8B030D-6E8A-4147-A177-3AD203B41FA5}">
                      <a16:colId xmlns:a16="http://schemas.microsoft.com/office/drawing/2014/main" val="4130801973"/>
                    </a:ext>
                  </a:extLst>
                </a:gridCol>
                <a:gridCol w="1418212">
                  <a:extLst>
                    <a:ext uri="{9D8B030D-6E8A-4147-A177-3AD203B41FA5}">
                      <a16:colId xmlns:a16="http://schemas.microsoft.com/office/drawing/2014/main" val="3961114653"/>
                    </a:ext>
                  </a:extLst>
                </a:gridCol>
                <a:gridCol w="1486395">
                  <a:extLst>
                    <a:ext uri="{9D8B030D-6E8A-4147-A177-3AD203B41FA5}">
                      <a16:colId xmlns:a16="http://schemas.microsoft.com/office/drawing/2014/main" val="2059519000"/>
                    </a:ext>
                  </a:extLst>
                </a:gridCol>
                <a:gridCol w="1469617">
                  <a:extLst>
                    <a:ext uri="{9D8B030D-6E8A-4147-A177-3AD203B41FA5}">
                      <a16:colId xmlns:a16="http://schemas.microsoft.com/office/drawing/2014/main" val="536385770"/>
                    </a:ext>
                  </a:extLst>
                </a:gridCol>
                <a:gridCol w="1393126">
                  <a:extLst>
                    <a:ext uri="{9D8B030D-6E8A-4147-A177-3AD203B41FA5}">
                      <a16:colId xmlns:a16="http://schemas.microsoft.com/office/drawing/2014/main" val="490995847"/>
                    </a:ext>
                  </a:extLst>
                </a:gridCol>
              </a:tblGrid>
              <a:tr h="353254">
                <a:tc gridSpan="7">
                  <a:txBody>
                    <a:bodyPr/>
                    <a:lstStyle/>
                    <a:p>
                      <a:pPr marL="0" marR="0" lvl="0" indent="0" algn="l" defTabSz="2560320" rtl="0" eaLnBrk="1" fontAlgn="auto" latinLnBrk="0" hangingPunct="1">
                        <a:lnSpc>
                          <a:spcPct val="115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Table 3. </a:t>
                      </a:r>
                      <a:r>
                        <a:rPr lang="en-US" sz="1400" dirty="0">
                          <a:latin typeface="Arial" panose="020B0604020202020204" pitchFamily="34" charset="0"/>
                          <a:cs typeface="Arial" panose="020B0604020202020204" pitchFamily="34" charset="0"/>
                        </a:rPr>
                        <a:t>HUS Measurements at ~DOL 7 and 36-Weeks PMA by Gestational Age at Birth</a:t>
                      </a: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8952576"/>
                  </a:ext>
                </a:extLst>
              </a:tr>
              <a:tr h="259049">
                <a:tc gridSpan="7">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DOL 7</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noFill/>
                      <a:prstDash val="sysDot"/>
                      <a:round/>
                      <a:headEnd type="none" w="med" len="med"/>
                      <a:tailEnd type="none" w="med" len="med"/>
                    </a:lnL>
                    <a:lnR w="12700" cap="flat" cmpd="sng" algn="ctr">
                      <a:noFill/>
                      <a:prstDash val="solid"/>
                      <a:round/>
                      <a:headEnd type="none" w="med" len="med"/>
                      <a:tailEnd type="none" w="med" len="med"/>
                    </a:lnR>
                    <a:lnB w="6350" cap="flat" cmpd="sng" algn="ctr">
                      <a:solidFill>
                        <a:schemeClr val="tx1"/>
                      </a:solidFill>
                      <a:prstDash val="sysDot"/>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buNone/>
                      </a:pPr>
                      <a:endParaRPr lang="en-US" sz="14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46280545"/>
                  </a:ext>
                </a:extLst>
              </a:tr>
              <a:tr h="259049">
                <a:tc rowSpan="2">
                  <a:txBody>
                    <a:bodyPr/>
                    <a:lstStyle/>
                    <a:p>
                      <a:pPr marL="0" marR="0" algn="ctr">
                        <a:lnSpc>
                          <a:spcPct val="115000"/>
                        </a:lnSpc>
                        <a:buNone/>
                      </a:pPr>
                      <a:r>
                        <a:rPr lang="en-US" sz="1300" b="1" kern="100" dirty="0">
                          <a:effectLst/>
                          <a:latin typeface="Arial" panose="020B0604020202020204" pitchFamily="34" charset="0"/>
                          <a:cs typeface="Arial" panose="020B0604020202020204" pitchFamily="34" charset="0"/>
                        </a:rPr>
                        <a:t>HUS Metric</a:t>
                      </a:r>
                      <a:endParaRPr lang="en-US" sz="1300" b="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rowSpan="2">
                  <a:txBody>
                    <a:bodyPr/>
                    <a:lstStyle/>
                    <a:p>
                      <a:pPr marL="0" marR="0" algn="ctr">
                        <a:lnSpc>
                          <a:spcPct val="115000"/>
                        </a:lnSpc>
                        <a:buNone/>
                      </a:pPr>
                      <a:r>
                        <a:rPr lang="en-US" sz="1300" b="1" kern="100" dirty="0">
                          <a:effectLst/>
                          <a:latin typeface="Arial" panose="020B0604020202020204" pitchFamily="34" charset="0"/>
                          <a:cs typeface="Arial" panose="020B0604020202020204" pitchFamily="34" charset="0"/>
                        </a:rPr>
                        <a:t>All (N=272)</a:t>
                      </a:r>
                      <a:endParaRPr lang="en-US" sz="1300" b="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gridSpan="5">
                  <a:txBody>
                    <a:bodyPr/>
                    <a:lstStyle/>
                    <a:p>
                      <a:pPr marL="0" marR="0" algn="ctr">
                        <a:lnSpc>
                          <a:spcPct val="115000"/>
                        </a:lnSpc>
                        <a:buNone/>
                      </a:pPr>
                      <a:r>
                        <a:rPr lang="en-US" sz="1300" b="1" kern="100" dirty="0">
                          <a:effectLst/>
                          <a:latin typeface="Arial" panose="020B0604020202020204" pitchFamily="34" charset="0"/>
                          <a:cs typeface="Arial" panose="020B0604020202020204" pitchFamily="34" charset="0"/>
                        </a:rPr>
                        <a:t>Gestational age at birth (weeks)</a:t>
                      </a:r>
                      <a:endParaRPr lang="en-US" sz="1300" b="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buNone/>
                      </a:pPr>
                      <a:endParaRPr lang="en-US" sz="1400" b="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213964"/>
                  </a:ext>
                </a:extLst>
              </a:tr>
              <a:tr h="454747">
                <a:tc vMerge="1">
                  <a:txBody>
                    <a:bodyPr/>
                    <a:lstStyle/>
                    <a:p>
                      <a:endParaRPr lang="en-US"/>
                    </a:p>
                  </a:txBody>
                  <a:tcPr/>
                </a:tc>
                <a:tc vMerge="1">
                  <a:txBody>
                    <a:bodyPr/>
                    <a:lstStyle/>
                    <a:p>
                      <a:endParaRPr lang="en-US"/>
                    </a:p>
                  </a:txBody>
                  <a:tcPr/>
                </a:tc>
                <a:tc>
                  <a:txBody>
                    <a:bodyPr/>
                    <a:lstStyle/>
                    <a:p>
                      <a:pPr algn="ctr"/>
                      <a:r>
                        <a:rPr lang="en-US" sz="1300" b="1" kern="100" dirty="0">
                          <a:effectLst/>
                          <a:latin typeface="Arial" panose="020B0604020202020204" pitchFamily="34" charset="0"/>
                          <a:cs typeface="Arial" panose="020B0604020202020204" pitchFamily="34" charset="0"/>
                        </a:rPr>
                        <a:t>22 weeks (n=18)</a:t>
                      </a:r>
                      <a:endParaRPr lang="en-US" sz="1300" b="1" dirty="0">
                        <a:latin typeface="Arial" panose="020B0604020202020204" pitchFamily="34" charset="0"/>
                        <a:cs typeface="Arial" panose="020B0604020202020204" pitchFamily="34" charset="0"/>
                      </a:endParaRPr>
                    </a:p>
                  </a:txBody>
                  <a:tcPr marL="68580" marR="6858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a:r>
                        <a:rPr lang="en-US" sz="1300" b="1" kern="100" dirty="0">
                          <a:effectLst/>
                          <a:latin typeface="Arial" panose="020B0604020202020204" pitchFamily="34" charset="0"/>
                          <a:cs typeface="Arial" panose="020B0604020202020204" pitchFamily="34" charset="0"/>
                        </a:rPr>
                        <a:t>23 weeks </a:t>
                      </a:r>
                    </a:p>
                    <a:p>
                      <a:pPr algn="ctr"/>
                      <a:r>
                        <a:rPr lang="en-US" sz="1300" b="1" kern="100" dirty="0">
                          <a:effectLst/>
                          <a:latin typeface="Arial" panose="020B0604020202020204" pitchFamily="34" charset="0"/>
                          <a:cs typeface="Arial" panose="020B0604020202020204" pitchFamily="34" charset="0"/>
                        </a:rPr>
                        <a:t>(n=35)</a:t>
                      </a:r>
                      <a:endParaRPr lang="en-US" sz="1300" b="1" dirty="0">
                        <a:latin typeface="Arial" panose="020B0604020202020204" pitchFamily="34" charset="0"/>
                        <a:cs typeface="Arial" panose="020B0604020202020204" pitchFamily="34" charset="0"/>
                      </a:endParaRPr>
                    </a:p>
                  </a:txBody>
                  <a:tcPr marL="68580" marR="6858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a:r>
                        <a:rPr lang="en-US" sz="1300" b="1" kern="100" dirty="0">
                          <a:effectLst/>
                          <a:latin typeface="Arial" panose="020B0604020202020204" pitchFamily="34" charset="0"/>
                          <a:cs typeface="Arial" panose="020B0604020202020204" pitchFamily="34" charset="0"/>
                        </a:rPr>
                        <a:t>24 weeks</a:t>
                      </a:r>
                    </a:p>
                    <a:p>
                      <a:pPr algn="ctr"/>
                      <a:r>
                        <a:rPr lang="en-US" sz="1300" b="1" kern="100" dirty="0">
                          <a:effectLst/>
                          <a:latin typeface="Arial" panose="020B0604020202020204" pitchFamily="34" charset="0"/>
                          <a:cs typeface="Arial" panose="020B0604020202020204" pitchFamily="34" charset="0"/>
                        </a:rPr>
                        <a:t>(n=48)</a:t>
                      </a:r>
                      <a:endParaRPr lang="en-US" sz="1300" b="1" dirty="0">
                        <a:latin typeface="Arial" panose="020B0604020202020204" pitchFamily="34" charset="0"/>
                        <a:cs typeface="Arial" panose="020B0604020202020204" pitchFamily="34" charset="0"/>
                      </a:endParaRPr>
                    </a:p>
                  </a:txBody>
                  <a:tcPr marL="68580" marR="6858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a:r>
                        <a:rPr lang="en-US" sz="1300" b="1" kern="100" dirty="0">
                          <a:effectLst/>
                          <a:latin typeface="Arial" panose="020B0604020202020204" pitchFamily="34" charset="0"/>
                          <a:cs typeface="Arial" panose="020B0604020202020204" pitchFamily="34" charset="0"/>
                        </a:rPr>
                        <a:t>25 weeks</a:t>
                      </a:r>
                    </a:p>
                    <a:p>
                      <a:pPr algn="ctr"/>
                      <a:r>
                        <a:rPr lang="en-US" sz="1300" b="1" kern="100" dirty="0">
                          <a:effectLst/>
                          <a:latin typeface="Arial" panose="020B0604020202020204" pitchFamily="34" charset="0"/>
                          <a:cs typeface="Arial" panose="020B0604020202020204" pitchFamily="34" charset="0"/>
                        </a:rPr>
                        <a:t>(n=72)</a:t>
                      </a:r>
                      <a:endParaRPr lang="en-US" sz="1300" b="1" dirty="0">
                        <a:latin typeface="Arial" panose="020B0604020202020204" pitchFamily="34" charset="0"/>
                        <a:cs typeface="Arial" panose="020B0604020202020204" pitchFamily="34" charset="0"/>
                      </a:endParaRPr>
                    </a:p>
                  </a:txBody>
                  <a:tcPr marL="68580" marR="6858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a:r>
                        <a:rPr lang="en-US" sz="1300" b="1" kern="100" dirty="0">
                          <a:effectLst/>
                          <a:latin typeface="Arial" panose="020B0604020202020204" pitchFamily="34" charset="0"/>
                          <a:cs typeface="Arial" panose="020B0604020202020204" pitchFamily="34" charset="0"/>
                        </a:rPr>
                        <a:t>26 weeks</a:t>
                      </a:r>
                    </a:p>
                    <a:p>
                      <a:pPr algn="ctr"/>
                      <a:r>
                        <a:rPr lang="en-US" sz="1300" b="1" kern="100" dirty="0">
                          <a:effectLst/>
                          <a:latin typeface="Arial" panose="020B0604020202020204" pitchFamily="34" charset="0"/>
                          <a:cs typeface="Arial" panose="020B0604020202020204" pitchFamily="34" charset="0"/>
                        </a:rPr>
                        <a:t>(n=99)</a:t>
                      </a:r>
                      <a:endParaRPr lang="en-US" sz="1300" b="1" dirty="0">
                        <a:latin typeface="Arial" panose="020B0604020202020204" pitchFamily="34" charset="0"/>
                        <a:cs typeface="Arial" panose="020B0604020202020204" pitchFamily="34" charset="0"/>
                      </a:endParaRPr>
                    </a:p>
                  </a:txBody>
                  <a:tcPr marL="68580" marR="68580" marT="0" marB="0" anchor="ctr">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312473627"/>
                  </a:ext>
                </a:extLst>
              </a:tr>
              <a:tr h="259049">
                <a:tc>
                  <a:txBody>
                    <a:bodyPr/>
                    <a:lstStyle/>
                    <a:p>
                      <a:pPr marL="0" marR="0" algn="l">
                        <a:lnSpc>
                          <a:spcPct val="115000"/>
                        </a:lnSpc>
                        <a:buNone/>
                      </a:pPr>
                      <a:r>
                        <a:rPr lang="en-US" sz="1300" kern="100" dirty="0">
                          <a:effectLst/>
                          <a:latin typeface="Arial" panose="020B0604020202020204" pitchFamily="34" charset="0"/>
                          <a:cs typeface="Arial" panose="020B0604020202020204" pitchFamily="34" charset="0"/>
                        </a:rPr>
                        <a:t>IHW</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(0.0–0.6)</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6350" cap="flat" cmpd="sng" algn="ctr">
                      <a:solidFill>
                        <a:schemeClr val="tx1"/>
                      </a:solidFill>
                      <a:prstDash val="sysDot"/>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(0.0–0.0)</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6350" cap="flat" cmpd="sng" algn="ctr">
                      <a:solidFill>
                        <a:schemeClr val="tx1"/>
                      </a:solidFill>
                      <a:prstDash val="sysDot"/>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(0.0–0.4)</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6350" cap="flat" cmpd="sng" algn="ctr">
                      <a:solidFill>
                        <a:schemeClr val="tx1"/>
                      </a:solidFill>
                      <a:prstDash val="sysDot"/>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(0.0–0.4)</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6350" cap="flat" cmpd="sng" algn="ctr">
                      <a:solidFill>
                        <a:schemeClr val="tx1"/>
                      </a:solidFill>
                      <a:prstDash val="sysDot"/>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(0.0–0.7)</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6350" cap="flat" cmpd="sng" algn="ctr">
                      <a:solidFill>
                        <a:schemeClr val="tx1"/>
                      </a:solidFill>
                      <a:prstDash val="sysDot"/>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(0.0–0.8)</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879877400"/>
                  </a:ext>
                </a:extLst>
              </a:tr>
              <a:tr h="259049">
                <a:tc>
                  <a:txBody>
                    <a:bodyPr/>
                    <a:lstStyle/>
                    <a:p>
                      <a:pPr marL="0" marR="0" algn="l">
                        <a:lnSpc>
                          <a:spcPct val="115000"/>
                        </a:lnSpc>
                        <a:buNone/>
                      </a:pPr>
                      <a:r>
                        <a:rPr lang="en-US" sz="1300" kern="100" dirty="0">
                          <a:effectLst/>
                          <a:latin typeface="Arial" panose="020B0604020202020204" pitchFamily="34" charset="0"/>
                          <a:cs typeface="Arial" panose="020B0604020202020204" pitchFamily="34" charset="0"/>
                        </a:rPr>
                        <a:t>SCW</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a:effectLst/>
                          <a:latin typeface="Arial" panose="020B0604020202020204" pitchFamily="34" charset="0"/>
                          <a:cs typeface="Arial" panose="020B0604020202020204" pitchFamily="34" charset="0"/>
                        </a:rPr>
                        <a:t>0.0 (0.0–0.9)</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(0.0–0.0)</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(0.0–0.9)</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(0.0–0.9)</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(0.0–1.2)</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(0.0–0.8)</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309785638"/>
                  </a:ext>
                </a:extLst>
              </a:tr>
              <a:tr h="259049">
                <a:tc>
                  <a:txBody>
                    <a:bodyPr/>
                    <a:lstStyle/>
                    <a:p>
                      <a:pPr marL="0" marR="0" algn="l">
                        <a:lnSpc>
                          <a:spcPct val="115000"/>
                        </a:lnSpc>
                        <a:buNone/>
                      </a:pPr>
                      <a:r>
                        <a:rPr lang="en-US" sz="1300" kern="100" dirty="0">
                          <a:effectLst/>
                          <a:latin typeface="Arial" panose="020B0604020202020204" pitchFamily="34" charset="0"/>
                          <a:cs typeface="Arial" panose="020B0604020202020204" pitchFamily="34" charset="0"/>
                        </a:rPr>
                        <a:t>CCW</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(0.0–0.0)</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(0.0–0.0)</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(0.0–0.0)</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(0.0–0.0)</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(0.0–0.0)</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(0.0–0.0)</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515678056"/>
                  </a:ext>
                </a:extLst>
              </a:tr>
              <a:tr h="259049">
                <a:tc>
                  <a:txBody>
                    <a:bodyPr/>
                    <a:lstStyle/>
                    <a:p>
                      <a:pPr marL="0" marR="0" algn="l">
                        <a:lnSpc>
                          <a:spcPct val="115000"/>
                        </a:lnSpc>
                        <a:buNone/>
                      </a:pPr>
                      <a:r>
                        <a:rPr lang="en-US" sz="1300" kern="100" dirty="0">
                          <a:effectLst/>
                          <a:latin typeface="Arial" panose="020B0604020202020204" pitchFamily="34" charset="0"/>
                          <a:cs typeface="Arial" panose="020B0604020202020204" pitchFamily="34" charset="0"/>
                        </a:rPr>
                        <a:t>AHW</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1.9 (1.4–2.5)</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1.9 (1.5–2.5)</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2.1 (1.6–2.7)</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1.7 (1.4–2.3)</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a:effectLst/>
                          <a:latin typeface="Arial" panose="020B0604020202020204" pitchFamily="34" charset="0"/>
                          <a:cs typeface="Arial" panose="020B0604020202020204" pitchFamily="34" charset="0"/>
                        </a:rPr>
                        <a:t>2.0 (1.4–2.5)</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1.9 (1.4–2.4)</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632659238"/>
                  </a:ext>
                </a:extLst>
              </a:tr>
              <a:tr h="259049">
                <a:tc>
                  <a:txBody>
                    <a:bodyPr/>
                    <a:lstStyle/>
                    <a:p>
                      <a:pPr marL="0" marR="0" algn="l">
                        <a:lnSpc>
                          <a:spcPct val="115000"/>
                        </a:lnSpc>
                        <a:buNone/>
                      </a:pPr>
                      <a:r>
                        <a:rPr lang="en-US" sz="1300" kern="100" dirty="0">
                          <a:effectLst/>
                          <a:latin typeface="Arial" panose="020B0604020202020204" pitchFamily="34" charset="0"/>
                          <a:cs typeface="Arial" panose="020B0604020202020204" pitchFamily="34" charset="0"/>
                        </a:rPr>
                        <a:t>VI</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miter lim="800000"/>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8.4 (7.8–9.0)</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8.0 (7.4–8.4)</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8.1 (7.6–8.7)</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8.0 (7.8–8.6)</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8.8 (8.1–9.2)</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8.6 (8.0–9.1)</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miter lim="800000"/>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8509245"/>
                  </a:ext>
                </a:extLst>
              </a:tr>
              <a:tr h="259049">
                <a:tc gridSpan="7">
                  <a:txBody>
                    <a:bodyPr/>
                    <a:lstStyle/>
                    <a:p>
                      <a:pPr marL="0" marR="0" algn="ctr">
                        <a:lnSpc>
                          <a:spcPct val="115000"/>
                        </a:lnSpc>
                        <a:buNone/>
                      </a:pPr>
                      <a:r>
                        <a:rPr lang="en-US" sz="1300" kern="100" dirty="0">
                          <a:solidFill>
                            <a:sysClr val="windowText" lastClr="000000"/>
                          </a:solidFill>
                          <a:effectLst/>
                          <a:latin typeface="Arial" panose="020B0604020202020204" pitchFamily="34" charset="0"/>
                          <a:cs typeface="Arial" panose="020B0604020202020204" pitchFamily="34" charset="0"/>
                        </a:rPr>
                        <a:t>36 Weeks PMA</a:t>
                      </a:r>
                      <a:endParaRPr lang="en-US" sz="1300" kern="1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buNone/>
                      </a:pPr>
                      <a:endParaRPr lang="en-US" sz="14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tx1"/>
                    </a:solidFill>
                  </a:tcPr>
                </a:tc>
                <a:extLst>
                  <a:ext uri="{0D108BD9-81ED-4DB2-BD59-A6C34878D82A}">
                    <a16:rowId xmlns:a16="http://schemas.microsoft.com/office/drawing/2014/main" val="3444511940"/>
                  </a:ext>
                </a:extLst>
              </a:tr>
              <a:tr h="259049">
                <a:tc>
                  <a:txBody>
                    <a:bodyPr/>
                    <a:lstStyle/>
                    <a:p>
                      <a:pPr marL="0" marR="0" algn="l">
                        <a:lnSpc>
                          <a:spcPct val="115000"/>
                        </a:lnSpc>
                        <a:buNone/>
                      </a:pPr>
                      <a:r>
                        <a:rPr lang="en-US" sz="1300" kern="100" dirty="0">
                          <a:effectLst/>
                          <a:latin typeface="Arial" panose="020B0604020202020204" pitchFamily="34" charset="0"/>
                          <a:cs typeface="Arial" panose="020B0604020202020204" pitchFamily="34" charset="0"/>
                        </a:rPr>
                        <a:t>IHW</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1.9 (1.3–2.7)</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6350" cap="flat" cmpd="sng" algn="ctr">
                      <a:solidFill>
                        <a:schemeClr val="tx1"/>
                      </a:solidFill>
                      <a:prstDash val="sysDot"/>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(1.1–2.4)</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6350" cap="flat" cmpd="sng" algn="ctr">
                      <a:solidFill>
                        <a:schemeClr val="tx1"/>
                      </a:solidFill>
                      <a:prstDash val="sysDot"/>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(0.9–2.4)</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6350" cap="flat" cmpd="sng" algn="ctr">
                      <a:solidFill>
                        <a:schemeClr val="tx1"/>
                      </a:solidFill>
                      <a:prstDash val="sysDot"/>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(1.2–3.0)</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6350" cap="flat" cmpd="sng" algn="ctr">
                      <a:solidFill>
                        <a:schemeClr val="tx1"/>
                      </a:solidFill>
                      <a:prstDash val="sysDot"/>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2.6 (1.5–2.9)</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6350" cap="flat" cmpd="sng" algn="ctr">
                      <a:solidFill>
                        <a:schemeClr val="tx1"/>
                      </a:solidFill>
                      <a:prstDash val="sysDot"/>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0.0 (1.3–2.6)</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6329425"/>
                  </a:ext>
                </a:extLst>
              </a:tr>
              <a:tr h="259049">
                <a:tc>
                  <a:txBody>
                    <a:bodyPr/>
                    <a:lstStyle/>
                    <a:p>
                      <a:pPr marL="0" marR="0" algn="l">
                        <a:lnSpc>
                          <a:spcPct val="115000"/>
                        </a:lnSpc>
                        <a:buNone/>
                      </a:pPr>
                      <a:r>
                        <a:rPr lang="en-US" sz="1300" kern="100" dirty="0">
                          <a:effectLst/>
                          <a:latin typeface="Arial" panose="020B0604020202020204" pitchFamily="34" charset="0"/>
                          <a:cs typeface="Arial" panose="020B0604020202020204" pitchFamily="34" charset="0"/>
                        </a:rPr>
                        <a:t>SCW</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3.5 2.5–4.6)</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4.1 (2.5–4.5)</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3.3 (2.5–4.2)</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a:effectLst/>
                          <a:latin typeface="Arial" panose="020B0604020202020204" pitchFamily="34" charset="0"/>
                          <a:cs typeface="Arial" panose="020B0604020202020204" pitchFamily="34" charset="0"/>
                        </a:rPr>
                        <a:t>3.8 (2.9–4.8)</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3.7 (3.0–4.6)</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3.0 (2.1–4.2)</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933772120"/>
                  </a:ext>
                </a:extLst>
              </a:tr>
              <a:tr h="259049">
                <a:tc>
                  <a:txBody>
                    <a:bodyPr/>
                    <a:lstStyle/>
                    <a:p>
                      <a:pPr marL="0" marR="0" algn="l">
                        <a:lnSpc>
                          <a:spcPct val="115000"/>
                        </a:lnSpc>
                        <a:buNone/>
                      </a:pPr>
                      <a:r>
                        <a:rPr lang="en-US" sz="1300" kern="100" dirty="0">
                          <a:effectLst/>
                          <a:latin typeface="Arial" panose="020B0604020202020204" pitchFamily="34" charset="0"/>
                          <a:cs typeface="Arial" panose="020B0604020202020204" pitchFamily="34" charset="0"/>
                        </a:rPr>
                        <a:t>CCW</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300" kern="100">
                          <a:effectLst/>
                          <a:latin typeface="Arial" panose="020B0604020202020204" pitchFamily="34" charset="0"/>
                          <a:cs typeface="Arial" panose="020B0604020202020204" pitchFamily="34" charset="0"/>
                        </a:rPr>
                        <a:t>2.3 (1.3–3.5)</a:t>
                      </a:r>
                      <a:endParaRPr lang="en-US" sz="13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2.3 (1.6–4.0)</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2.5 (1.6–3.6)</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300" kern="100">
                          <a:effectLst/>
                          <a:latin typeface="Arial" panose="020B0604020202020204" pitchFamily="34" charset="0"/>
                          <a:cs typeface="Arial" panose="020B0604020202020204" pitchFamily="34" charset="0"/>
                        </a:rPr>
                        <a:t>2.9 (1.2–3.9)</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2.5 (1.6–3.3)</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1.9 (0.6–2.9)</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69188940"/>
                  </a:ext>
                </a:extLst>
              </a:tr>
              <a:tr h="259049">
                <a:tc>
                  <a:txBody>
                    <a:bodyPr/>
                    <a:lstStyle/>
                    <a:p>
                      <a:pPr marL="0" marR="0" algn="l">
                        <a:lnSpc>
                          <a:spcPct val="115000"/>
                        </a:lnSpc>
                        <a:buNone/>
                      </a:pPr>
                      <a:r>
                        <a:rPr lang="en-US" sz="1300" kern="100" dirty="0">
                          <a:effectLst/>
                          <a:latin typeface="Arial" panose="020B0604020202020204" pitchFamily="34" charset="0"/>
                          <a:cs typeface="Arial" panose="020B0604020202020204" pitchFamily="34" charset="0"/>
                        </a:rPr>
                        <a:t>AHW</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2.5 (1.8–3.1)</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300" kern="100">
                          <a:effectLst/>
                          <a:latin typeface="Arial" panose="020B0604020202020204" pitchFamily="34" charset="0"/>
                          <a:cs typeface="Arial" panose="020B0604020202020204" pitchFamily="34" charset="0"/>
                        </a:rPr>
                        <a:t>2.6 (2.1–3.5)</a:t>
                      </a:r>
                      <a:endParaRPr lang="en-US" sz="13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2.7 (2.3–3.6)</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2.5 (1.9–2.7)</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2.5 (1.9–2.7)</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2.4 (1.8–3.1)</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814199650"/>
                  </a:ext>
                </a:extLst>
              </a:tr>
              <a:tr h="259049">
                <a:tc>
                  <a:txBody>
                    <a:bodyPr/>
                    <a:lstStyle/>
                    <a:p>
                      <a:pPr marL="0" marR="0" algn="l">
                        <a:lnSpc>
                          <a:spcPct val="115000"/>
                        </a:lnSpc>
                        <a:buNone/>
                      </a:pPr>
                      <a:r>
                        <a:rPr lang="en-US" sz="1300" kern="100" dirty="0">
                          <a:effectLst/>
                          <a:latin typeface="Arial" panose="020B0604020202020204" pitchFamily="34" charset="0"/>
                          <a:cs typeface="Arial" panose="020B0604020202020204" pitchFamily="34" charset="0"/>
                        </a:rPr>
                        <a:t>VI</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T w="12700" cap="flat" cmpd="sng" algn="ctr">
                      <a:noFill/>
                      <a:prstDash val="solid"/>
                      <a:miter lim="800000"/>
                    </a:lnT>
                    <a:lnB w="6350" cap="flat" cmpd="sng" algn="ctr">
                      <a:solidFill>
                        <a:schemeClr val="tx1"/>
                      </a:solidFill>
                      <a:prstDash val="solid"/>
                      <a:round/>
                      <a:headEnd type="none" w="med" len="med"/>
                      <a:tailEnd type="none" w="med" len="med"/>
                    </a:lnB>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10.8 (10.2–11.7)</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noFill/>
                      <a:prstDash val="solid"/>
                      <a:miter lim="800000"/>
                    </a:lnT>
                    <a:lnB w="6350" cap="flat" cmpd="sng" algn="ctr">
                      <a:solidFill>
                        <a:schemeClr val="tx1"/>
                      </a:solidFill>
                      <a:prstDash val="solid"/>
                      <a:round/>
                      <a:headEnd type="none" w="med" len="med"/>
                      <a:tailEnd type="none" w="med" len="med"/>
                    </a:lnB>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11.5 (10.5–12.9)</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noFill/>
                      <a:prstDash val="solid"/>
                      <a:miter lim="800000"/>
                    </a:lnT>
                    <a:lnB w="6350" cap="flat" cmpd="sng" algn="ctr">
                      <a:solidFill>
                        <a:schemeClr val="tx1"/>
                      </a:solidFill>
                      <a:prstDash val="solid"/>
                      <a:round/>
                      <a:headEnd type="none" w="med" len="med"/>
                      <a:tailEnd type="none" w="med" len="med"/>
                    </a:lnB>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11.3 (10.6–12.3)</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noFill/>
                      <a:prstDash val="solid"/>
                      <a:miter lim="800000"/>
                    </a:lnT>
                    <a:lnB w="6350" cap="flat" cmpd="sng" algn="ctr">
                      <a:solidFill>
                        <a:schemeClr val="tx1"/>
                      </a:solidFill>
                      <a:prstDash val="solid"/>
                      <a:round/>
                      <a:headEnd type="none" w="med" len="med"/>
                      <a:tailEnd type="none" w="med" len="med"/>
                    </a:lnB>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10.6 (10.2–11.4)</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noFill/>
                      <a:prstDash val="solid"/>
                      <a:miter lim="800000"/>
                    </a:lnT>
                    <a:lnB w="6350" cap="flat" cmpd="sng" algn="ctr">
                      <a:solidFill>
                        <a:schemeClr val="tx1"/>
                      </a:solidFill>
                      <a:prstDash val="solid"/>
                      <a:round/>
                      <a:headEnd type="none" w="med" len="med"/>
                      <a:tailEnd type="none" w="med" len="med"/>
                    </a:lnB>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11.4 (10.0–11.8)</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noFill/>
                      <a:prstDash val="solid"/>
                      <a:miter lim="800000"/>
                    </a:lnT>
                    <a:lnB w="6350" cap="flat" cmpd="sng" algn="ctr">
                      <a:solidFill>
                        <a:schemeClr val="tx1"/>
                      </a:solidFill>
                      <a:prstDash val="solid"/>
                      <a:round/>
                      <a:headEnd type="none" w="med" len="med"/>
                      <a:tailEnd type="none" w="med" len="med"/>
                    </a:lnB>
                  </a:tcPr>
                </a:tc>
                <a:tc>
                  <a:txBody>
                    <a:bodyPr/>
                    <a:lstStyle/>
                    <a:p>
                      <a:pPr marL="0" marR="0" algn="ctr">
                        <a:lnSpc>
                          <a:spcPct val="115000"/>
                        </a:lnSpc>
                        <a:buNone/>
                      </a:pPr>
                      <a:r>
                        <a:rPr lang="en-US" sz="1300" kern="100" dirty="0">
                          <a:effectLst/>
                          <a:latin typeface="Arial" panose="020B0604020202020204" pitchFamily="34" charset="0"/>
                          <a:cs typeface="Arial" panose="020B0604020202020204" pitchFamily="34" charset="0"/>
                        </a:rPr>
                        <a:t>10.6 (10.0–11.5)</a:t>
                      </a:r>
                      <a:endParaRPr lang="en-US" sz="13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noFill/>
                      <a:prstDash val="solid"/>
                      <a:round/>
                      <a:headEnd type="none" w="med" len="med"/>
                      <a:tailEnd type="none" w="med" len="med"/>
                    </a:lnR>
                    <a:lnT w="12700" cap="flat" cmpd="sng" algn="ctr">
                      <a:noFill/>
                      <a:prstDash val="solid"/>
                      <a:miter lim="800000"/>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8029233"/>
                  </a:ext>
                </a:extLst>
              </a:tr>
            </a:tbl>
          </a:graphicData>
        </a:graphic>
      </p:graphicFrame>
      <p:sp>
        <p:nvSpPr>
          <p:cNvPr id="92" name="TextBox 91">
            <a:extLst>
              <a:ext uri="{FF2B5EF4-FFF2-40B4-BE49-F238E27FC236}">
                <a16:creationId xmlns:a16="http://schemas.microsoft.com/office/drawing/2014/main" id="{28A8EA2A-D8FD-7A30-558C-909F2ABB265F}"/>
              </a:ext>
            </a:extLst>
          </p:cNvPr>
          <p:cNvSpPr txBox="1"/>
          <p:nvPr/>
        </p:nvSpPr>
        <p:spPr>
          <a:xfrm>
            <a:off x="10752786" y="2635720"/>
            <a:ext cx="3439946" cy="400110"/>
          </a:xfrm>
          <a:prstGeom prst="rect">
            <a:avLst/>
          </a:prstGeom>
          <a:solidFill>
            <a:schemeClr val="bg1"/>
          </a:solidFill>
        </p:spPr>
        <p:txBody>
          <a:bodyPr wrap="square">
            <a:spAutoFit/>
          </a:bodyPr>
          <a:lstStyle/>
          <a:p>
            <a:pPr algn="ctr"/>
            <a:r>
              <a:rPr lang="en-US" sz="2000" b="1" dirty="0">
                <a:latin typeface="Arial" panose="020B0604020202020204" pitchFamily="34" charset="0"/>
                <a:cs typeface="Arial" panose="020B0604020202020204" pitchFamily="34" charset="0"/>
              </a:rPr>
              <a:t>Measurements &amp; Analysis</a:t>
            </a:r>
          </a:p>
        </p:txBody>
      </p:sp>
      <p:sp>
        <p:nvSpPr>
          <p:cNvPr id="25" name="TextBox 24">
            <a:extLst>
              <a:ext uri="{FF2B5EF4-FFF2-40B4-BE49-F238E27FC236}">
                <a16:creationId xmlns:a16="http://schemas.microsoft.com/office/drawing/2014/main" id="{CD42E33B-E744-B5F1-7822-9250B33FFA80}"/>
              </a:ext>
            </a:extLst>
          </p:cNvPr>
          <p:cNvSpPr txBox="1"/>
          <p:nvPr/>
        </p:nvSpPr>
        <p:spPr>
          <a:xfrm>
            <a:off x="7816956" y="3540420"/>
            <a:ext cx="6702087" cy="2400657"/>
          </a:xfrm>
          <a:prstGeom prst="rect">
            <a:avLst/>
          </a:prstGeom>
          <a:noFill/>
        </p:spPr>
        <p:txBody>
          <a:bodyPr wrap="square" rtlCol="0">
            <a:spAutoFit/>
          </a:bodyPr>
          <a:lstStyle/>
          <a:p>
            <a:pPr>
              <a:spcAft>
                <a:spcPts val="300"/>
              </a:spcAft>
            </a:pPr>
            <a:r>
              <a:rPr lang="en-US" sz="1400" b="1" kern="100" dirty="0">
                <a:latin typeface="Arial" panose="020B0604020202020204" pitchFamily="34" charset="0"/>
                <a:cs typeface="Arial" panose="020B0604020202020204" pitchFamily="34" charset="0"/>
              </a:rPr>
              <a:t>Interhemispheric width </a:t>
            </a:r>
            <a:r>
              <a:rPr lang="en-US" sz="1400" b="1" kern="100" dirty="0">
                <a:latin typeface="Arial" panose="020B0604020202020204" pitchFamily="34" charset="0"/>
                <a:ea typeface="Times New Roman" panose="02020603050405020304" pitchFamily="18" charset="0"/>
                <a:cs typeface="Arial" panose="020B0604020202020204" pitchFamily="34" charset="0"/>
              </a:rPr>
              <a:t>(IHW):</a:t>
            </a:r>
            <a:r>
              <a:rPr lang="en-US" sz="1400" kern="100" dirty="0">
                <a:latin typeface="Arial" panose="020B0604020202020204" pitchFamily="34" charset="0"/>
                <a:cs typeface="Arial" panose="020B0604020202020204" pitchFamily="34" charset="0"/>
              </a:rPr>
              <a:t> Widest horizontal distance between the left and right hemispheres</a:t>
            </a:r>
          </a:p>
          <a:p>
            <a:pPr>
              <a:spcAft>
                <a:spcPts val="300"/>
              </a:spcAft>
            </a:pPr>
            <a:r>
              <a:rPr lang="en-US" sz="1400" b="1" kern="100" dirty="0">
                <a:latin typeface="Arial" panose="020B0604020202020204" pitchFamily="34" charset="0"/>
                <a:cs typeface="Arial" panose="020B0604020202020204" pitchFamily="34" charset="0"/>
              </a:rPr>
              <a:t>Sinocortical width (SCW): </a:t>
            </a:r>
            <a:r>
              <a:rPr lang="en-US" sz="1400" kern="100" dirty="0">
                <a:latin typeface="Arial" panose="020B0604020202020204" pitchFamily="34" charset="0"/>
                <a:cs typeface="Arial" panose="020B0604020202020204" pitchFamily="34" charset="0"/>
              </a:rPr>
              <a:t>Shortest distance between lateral wall of the triangular superior sagittal sinus and the surface of the adjacent cerebral cortex</a:t>
            </a:r>
            <a:endParaRPr lang="en-US" sz="1400" b="1" kern="100" dirty="0">
              <a:latin typeface="Arial" panose="020B0604020202020204" pitchFamily="34" charset="0"/>
              <a:cs typeface="Arial" panose="020B0604020202020204" pitchFamily="34" charset="0"/>
            </a:endParaRPr>
          </a:p>
          <a:p>
            <a:pPr>
              <a:spcAft>
                <a:spcPts val="300"/>
              </a:spcAft>
            </a:pPr>
            <a:r>
              <a:rPr lang="en-US" sz="1400" b="1" kern="100" dirty="0">
                <a:latin typeface="Arial" panose="020B0604020202020204" pitchFamily="34" charset="0"/>
                <a:cs typeface="Arial" panose="020B0604020202020204" pitchFamily="34" charset="0"/>
              </a:rPr>
              <a:t>Craniocortical width </a:t>
            </a:r>
            <a:r>
              <a:rPr lang="en-US" sz="1400" b="1" kern="100" dirty="0">
                <a:latin typeface="Arial" panose="020B0604020202020204" pitchFamily="34" charset="0"/>
                <a:ea typeface="Times New Roman" panose="02020603050405020304" pitchFamily="18" charset="0"/>
                <a:cs typeface="Arial" panose="020B0604020202020204" pitchFamily="34" charset="0"/>
              </a:rPr>
              <a:t>(CCW): </a:t>
            </a:r>
            <a:r>
              <a:rPr lang="en-US" sz="1400" kern="100" dirty="0">
                <a:latin typeface="Arial" panose="020B0604020202020204" pitchFamily="34" charset="0"/>
                <a:cs typeface="Arial" panose="020B0604020202020204" pitchFamily="34" charset="0"/>
              </a:rPr>
              <a:t>Shortest vertical distance between the calvarium and the surface of the cerebral cortex</a:t>
            </a:r>
            <a:endParaRPr lang="en-US" sz="1400" b="1" kern="100" dirty="0">
              <a:latin typeface="Arial" panose="020B0604020202020204" pitchFamily="34" charset="0"/>
              <a:cs typeface="Arial" panose="020B0604020202020204" pitchFamily="34" charset="0"/>
            </a:endParaRPr>
          </a:p>
          <a:p>
            <a:pPr>
              <a:spcAft>
                <a:spcPts val="300"/>
              </a:spcAft>
            </a:pPr>
            <a:r>
              <a:rPr lang="en-US" sz="1400" b="1" kern="100" dirty="0">
                <a:latin typeface="Arial" panose="020B0604020202020204" pitchFamily="34" charset="0"/>
                <a:cs typeface="Arial" panose="020B0604020202020204" pitchFamily="34" charset="0"/>
              </a:rPr>
              <a:t>Anterior Horn Width (AHW): </a:t>
            </a:r>
            <a:r>
              <a:rPr lang="en-US" sz="1400" kern="100" dirty="0">
                <a:latin typeface="Arial" panose="020B0604020202020204" pitchFamily="34" charset="0"/>
                <a:cs typeface="Arial" panose="020B0604020202020204" pitchFamily="34" charset="0"/>
              </a:rPr>
              <a:t>Distance between the medial wall and floor of the lateral ventricle at the widest point</a:t>
            </a:r>
            <a:endParaRPr lang="en-US" sz="1400" b="1" kern="100" dirty="0">
              <a:solidFill>
                <a:srgbClr val="000000"/>
              </a:solidFill>
              <a:latin typeface="Arial" panose="020B0604020202020204" pitchFamily="34" charset="0"/>
              <a:cs typeface="Arial" panose="020B0604020202020204" pitchFamily="34" charset="0"/>
            </a:endParaRPr>
          </a:p>
          <a:p>
            <a:pPr>
              <a:spcAft>
                <a:spcPts val="300"/>
              </a:spcAft>
            </a:pPr>
            <a:r>
              <a:rPr lang="en-US" sz="1400" b="1" kern="100" dirty="0">
                <a:solidFill>
                  <a:srgbClr val="000000"/>
                </a:solidFill>
                <a:latin typeface="Arial" panose="020B0604020202020204" pitchFamily="34" charset="0"/>
                <a:cs typeface="Arial" panose="020B0604020202020204" pitchFamily="34" charset="0"/>
              </a:rPr>
              <a:t>Lateral Ventricular Index (VI): </a:t>
            </a:r>
            <a:r>
              <a:rPr lang="en-US" sz="1400" kern="100" dirty="0">
                <a:solidFill>
                  <a:srgbClr val="000000"/>
                </a:solidFill>
                <a:latin typeface="Arial" panose="020B0604020202020204" pitchFamily="34" charset="0"/>
                <a:cs typeface="Arial" panose="020B0604020202020204" pitchFamily="34" charset="0"/>
              </a:rPr>
              <a:t>Distance between the most lateral wall of the anterior horn and falx</a:t>
            </a:r>
            <a:endParaRPr lang="en-US" sz="1400" kern="100" dirty="0">
              <a:latin typeface="Arial" panose="020B0604020202020204" pitchFamily="34" charset="0"/>
              <a:ea typeface="Times New Roman" panose="02020603050405020304" pitchFamily="18" charset="0"/>
              <a:cs typeface="Arial" panose="020B0604020202020204" pitchFamily="34" charset="0"/>
            </a:endParaRPr>
          </a:p>
        </p:txBody>
      </p:sp>
      <p:sp>
        <p:nvSpPr>
          <p:cNvPr id="38" name="Oval 37">
            <a:extLst>
              <a:ext uri="{FF2B5EF4-FFF2-40B4-BE49-F238E27FC236}">
                <a16:creationId xmlns:a16="http://schemas.microsoft.com/office/drawing/2014/main" id="{21C276D2-48F9-C275-4AFE-86EF35AD7368}"/>
              </a:ext>
            </a:extLst>
          </p:cNvPr>
          <p:cNvSpPr/>
          <p:nvPr/>
        </p:nvSpPr>
        <p:spPr>
          <a:xfrm>
            <a:off x="16023930" y="3458963"/>
            <a:ext cx="137160" cy="137160"/>
          </a:xfrm>
          <a:prstGeom prst="ellipse">
            <a:avLst/>
          </a:prstGeom>
          <a:solidFill>
            <a:schemeClr val="accent5">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t>A</a:t>
            </a:r>
          </a:p>
        </p:txBody>
      </p:sp>
      <p:sp>
        <p:nvSpPr>
          <p:cNvPr id="39" name="Oval 38">
            <a:extLst>
              <a:ext uri="{FF2B5EF4-FFF2-40B4-BE49-F238E27FC236}">
                <a16:creationId xmlns:a16="http://schemas.microsoft.com/office/drawing/2014/main" id="{DBC57C4A-8CD5-1101-0EFF-A30269F605E4}"/>
              </a:ext>
            </a:extLst>
          </p:cNvPr>
          <p:cNvSpPr/>
          <p:nvPr/>
        </p:nvSpPr>
        <p:spPr>
          <a:xfrm>
            <a:off x="16104565" y="3244364"/>
            <a:ext cx="137160" cy="137160"/>
          </a:xfrm>
          <a:prstGeom prst="ellipse">
            <a:avLst/>
          </a:prstGeom>
          <a:solidFill>
            <a:schemeClr val="accent5">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t>B</a:t>
            </a:r>
          </a:p>
        </p:txBody>
      </p:sp>
      <p:sp>
        <p:nvSpPr>
          <p:cNvPr id="40" name="Oval 39">
            <a:extLst>
              <a:ext uri="{FF2B5EF4-FFF2-40B4-BE49-F238E27FC236}">
                <a16:creationId xmlns:a16="http://schemas.microsoft.com/office/drawing/2014/main" id="{C9625239-40C0-C5B8-E16E-6CC5988FD7F7}"/>
              </a:ext>
            </a:extLst>
          </p:cNvPr>
          <p:cNvSpPr/>
          <p:nvPr/>
        </p:nvSpPr>
        <p:spPr>
          <a:xfrm>
            <a:off x="15642864" y="3171116"/>
            <a:ext cx="137160" cy="137160"/>
          </a:xfrm>
          <a:prstGeom prst="ellipse">
            <a:avLst/>
          </a:prstGeom>
          <a:solidFill>
            <a:schemeClr val="accent5">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t>C</a:t>
            </a:r>
          </a:p>
        </p:txBody>
      </p:sp>
      <p:sp>
        <p:nvSpPr>
          <p:cNvPr id="41" name="Oval 40">
            <a:extLst>
              <a:ext uri="{FF2B5EF4-FFF2-40B4-BE49-F238E27FC236}">
                <a16:creationId xmlns:a16="http://schemas.microsoft.com/office/drawing/2014/main" id="{7263B523-010E-0054-049C-DF6A62ABB516}"/>
              </a:ext>
            </a:extLst>
          </p:cNvPr>
          <p:cNvSpPr/>
          <p:nvPr/>
        </p:nvSpPr>
        <p:spPr>
          <a:xfrm>
            <a:off x="16219552" y="3940198"/>
            <a:ext cx="137160" cy="137160"/>
          </a:xfrm>
          <a:prstGeom prst="ellipse">
            <a:avLst/>
          </a:prstGeom>
          <a:solidFill>
            <a:schemeClr val="accent4">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t>D</a:t>
            </a:r>
          </a:p>
        </p:txBody>
      </p:sp>
      <p:sp>
        <p:nvSpPr>
          <p:cNvPr id="42" name="Oval 41">
            <a:extLst>
              <a:ext uri="{FF2B5EF4-FFF2-40B4-BE49-F238E27FC236}">
                <a16:creationId xmlns:a16="http://schemas.microsoft.com/office/drawing/2014/main" id="{D4FFBC7C-32C5-60DC-669A-60AC0C5968DC}"/>
              </a:ext>
            </a:extLst>
          </p:cNvPr>
          <p:cNvSpPr/>
          <p:nvPr/>
        </p:nvSpPr>
        <p:spPr>
          <a:xfrm>
            <a:off x="15520865" y="3755940"/>
            <a:ext cx="137160" cy="137160"/>
          </a:xfrm>
          <a:prstGeom prst="ellipse">
            <a:avLst/>
          </a:prstGeom>
          <a:solidFill>
            <a:schemeClr val="accent4">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t>E</a:t>
            </a:r>
          </a:p>
        </p:txBody>
      </p:sp>
      <p:sp>
        <p:nvSpPr>
          <p:cNvPr id="12" name="Rectangle 2">
            <a:extLst>
              <a:ext uri="{FF2B5EF4-FFF2-40B4-BE49-F238E27FC236}">
                <a16:creationId xmlns:a16="http://schemas.microsoft.com/office/drawing/2014/main" id="{1B60385F-C847-2310-4E65-CE818824C542}"/>
              </a:ext>
            </a:extLst>
          </p:cNvPr>
          <p:cNvSpPr>
            <a:spLocks noChangeArrowheads="1"/>
          </p:cNvSpPr>
          <p:nvPr/>
        </p:nvSpPr>
        <p:spPr bwMode="auto">
          <a:xfrm flipH="1">
            <a:off x="7338997" y="16419807"/>
            <a:ext cx="1975642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kumimoji="0" lang="en-US" altLang="en-US" sz="1400" b="1" i="0" u="none" strike="noStrike" cap="none" normalizeH="0" baseline="0" dirty="0">
                <a:ln>
                  <a:noFill/>
                </a:ln>
                <a:solidFill>
                  <a:srgbClr val="000000"/>
                </a:solidFill>
                <a:effectLst/>
                <a:cs typeface="Arial" panose="020B0604020202020204" pitchFamily="34" charset="0"/>
              </a:rPr>
              <a:t>Figure 2.</a:t>
            </a:r>
            <a:r>
              <a:rPr kumimoji="0" lang="en-US" altLang="en-US" sz="1400" b="0"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a:ln>
                  <a:noFill/>
                </a:ln>
                <a:solidFill>
                  <a:srgbClr val="000000"/>
                </a:solidFill>
                <a:effectLst/>
                <a:cs typeface="Arial" panose="020B0604020202020204" pitchFamily="34" charset="0"/>
              </a:rPr>
              <a:t>LOESS-smoothed percentile growth curves for extra-axial and ventricular measurements obtained from HUS scans. </a:t>
            </a:r>
            <a:r>
              <a:rPr lang="en-US" altLang="en-US" sz="1400" dirty="0">
                <a:solidFill>
                  <a:srgbClr val="000000"/>
                </a:solidFill>
                <a:cs typeface="Arial" panose="020B0604020202020204" pitchFamily="34" charset="0"/>
              </a:rPr>
              <a:t>Panels A</a:t>
            </a:r>
            <a:r>
              <a:rPr lang="en-US" sz="1400" dirty="0">
                <a:ea typeface="Arial" charset="0"/>
                <a:cs typeface="Arial" panose="020B0604020202020204" pitchFamily="34" charset="0"/>
              </a:rPr>
              <a:t>–</a:t>
            </a:r>
            <a:r>
              <a:rPr lang="en-US" altLang="en-US" sz="1400" dirty="0">
                <a:solidFill>
                  <a:srgbClr val="000000"/>
                </a:solidFill>
                <a:cs typeface="Arial" panose="020B0604020202020204" pitchFamily="34" charset="0"/>
              </a:rPr>
              <a:t>F show extra-axial measurements: IHW (A, B), SCW (C, D), and CCW (E, F) at DOL 7 and 36 weeks PMA, respectively. Panels G</a:t>
            </a:r>
            <a:r>
              <a:rPr lang="en-US" sz="1400" dirty="0">
                <a:ea typeface="Arial" charset="0"/>
                <a:cs typeface="Arial" panose="020B0604020202020204" pitchFamily="34" charset="0"/>
              </a:rPr>
              <a:t>–</a:t>
            </a:r>
            <a:r>
              <a:rPr lang="en-US" altLang="en-US" sz="1400" dirty="0">
                <a:solidFill>
                  <a:srgbClr val="000000"/>
                </a:solidFill>
                <a:cs typeface="Arial" panose="020B0604020202020204" pitchFamily="34" charset="0"/>
              </a:rPr>
              <a:t>J show corresponding ventricular measurements: AHW (G, H) and and right VI (I, J) at the same two time points. </a:t>
            </a:r>
            <a:r>
              <a:rPr kumimoji="0" lang="en-US" altLang="en-US" sz="1400" b="0" i="0" u="none" strike="noStrike" kern="1200" cap="none" spc="0" normalizeH="0" baseline="0" noProof="0" dirty="0">
                <a:ln>
                  <a:noFill/>
                </a:ln>
                <a:solidFill>
                  <a:srgbClr val="000000"/>
                </a:solidFill>
                <a:effectLst/>
                <a:uLnTx/>
                <a:uFillTx/>
                <a:cs typeface="Arial" panose="020B0604020202020204" pitchFamily="34" charset="0"/>
              </a:rPr>
              <a:t>Shaded areas indicate percentile ranges: dark grey represents the interquartile range (25th–75th percentiles), and light grey represents the 5th–95th percentile range. Solid lines depict smoothed percentile curves, and black points indicate individual raw measurements. </a:t>
            </a:r>
            <a:endParaRPr kumimoji="0" lang="en-US" altLang="en-US" sz="1400" b="0" i="0" u="none" strike="noStrike" cap="none" normalizeH="0" baseline="0" dirty="0">
              <a:ln>
                <a:noFill/>
              </a:ln>
              <a:solidFill>
                <a:schemeClr val="tx1"/>
              </a:solidFill>
              <a:effectLst/>
              <a:cs typeface="Arial" panose="020B0604020202020204" pitchFamily="34" charset="0"/>
            </a:endParaRPr>
          </a:p>
        </p:txBody>
      </p:sp>
      <p:sp>
        <p:nvSpPr>
          <p:cNvPr id="45" name="Rectangle 44">
            <a:extLst>
              <a:ext uri="{FF2B5EF4-FFF2-40B4-BE49-F238E27FC236}">
                <a16:creationId xmlns:a16="http://schemas.microsoft.com/office/drawing/2014/main" id="{BBE4DEA9-E1DA-34B7-6D3D-2DECA6910441}"/>
              </a:ext>
            </a:extLst>
          </p:cNvPr>
          <p:cNvSpPr/>
          <p:nvPr/>
        </p:nvSpPr>
        <p:spPr>
          <a:xfrm>
            <a:off x="24443140" y="17374831"/>
            <a:ext cx="2765285" cy="146388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3"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03D6FAF6-AE54-7028-97A5-FE1A75067134}"/>
              </a:ext>
            </a:extLst>
          </p:cNvPr>
          <p:cNvSpPr txBox="1"/>
          <p:nvPr/>
        </p:nvSpPr>
        <p:spPr>
          <a:xfrm>
            <a:off x="25199516" y="17175298"/>
            <a:ext cx="1252531" cy="400110"/>
          </a:xfrm>
          <a:prstGeom prst="rect">
            <a:avLst/>
          </a:prstGeom>
          <a:solidFill>
            <a:schemeClr val="bg1"/>
          </a:solidFill>
        </p:spPr>
        <p:txBody>
          <a:bodyPr wrap="square">
            <a:spAutoFit/>
          </a:bodyPr>
          <a:lstStyle/>
          <a:p>
            <a:pPr algn="ctr"/>
            <a:r>
              <a:rPr lang="en-US" sz="2000" b="1" dirty="0">
                <a:latin typeface="Arial" panose="020B0604020202020204" pitchFamily="34" charset="0"/>
                <a:cs typeface="Arial" panose="020B0604020202020204" pitchFamily="34" charset="0"/>
              </a:rPr>
              <a:t>Funding</a:t>
            </a:r>
          </a:p>
        </p:txBody>
      </p:sp>
      <p:sp>
        <p:nvSpPr>
          <p:cNvPr id="48" name="TextBox 47">
            <a:extLst>
              <a:ext uri="{FF2B5EF4-FFF2-40B4-BE49-F238E27FC236}">
                <a16:creationId xmlns:a16="http://schemas.microsoft.com/office/drawing/2014/main" id="{D61C3207-D568-0430-CCD6-2A9A0715E39B}"/>
              </a:ext>
            </a:extLst>
          </p:cNvPr>
          <p:cNvSpPr txBox="1"/>
          <p:nvPr/>
        </p:nvSpPr>
        <p:spPr>
          <a:xfrm>
            <a:off x="24419990" y="17522088"/>
            <a:ext cx="2765285" cy="1251625"/>
          </a:xfrm>
          <a:prstGeom prst="rect">
            <a:avLst/>
          </a:prstGeom>
          <a:noFill/>
        </p:spPr>
        <p:txBody>
          <a:bodyPr wrap="square">
            <a:spAutoFit/>
          </a:bodyPr>
          <a:lstStyle/>
          <a:p>
            <a:pPr marL="174625" indent="-174625">
              <a:spcAft>
                <a:spcPts val="400"/>
              </a:spcAft>
              <a:buFont typeface="Wingdings" pitchFamily="2" charset="2"/>
              <a:buChar char="v"/>
            </a:pPr>
            <a:r>
              <a:rPr lang="en-US" sz="1150" dirty="0">
                <a:latin typeface="Arial" panose="020B0604020202020204" pitchFamily="34" charset="0"/>
                <a:ea typeface="Arial" charset="0"/>
                <a:cs typeface="Arial" panose="020B0604020202020204" pitchFamily="34" charset="0"/>
              </a:rPr>
              <a:t>NICHD Neonatal Research Network (</a:t>
            </a:r>
            <a:r>
              <a:rPr lang="en-US" sz="1150" dirty="0">
                <a:solidFill>
                  <a:srgbClr val="212121"/>
                </a:solidFill>
                <a:latin typeface="Arial" panose="020B0604020202020204" pitchFamily="34" charset="0"/>
                <a:ea typeface="Times New Roman" panose="02020603050405020304" pitchFamily="18" charset="0"/>
                <a:cs typeface="Arial" panose="020B0604020202020204" pitchFamily="34" charset="0"/>
              </a:rPr>
              <a:t>UG1HD053109) </a:t>
            </a:r>
          </a:p>
          <a:p>
            <a:pPr marL="174625" indent="-174625">
              <a:spcAft>
                <a:spcPts val="808"/>
              </a:spcAft>
              <a:buFont typeface="Wingdings" pitchFamily="2" charset="2"/>
              <a:buChar char="v"/>
            </a:pPr>
            <a:r>
              <a:rPr lang="en-US" sz="1150" dirty="0">
                <a:solidFill>
                  <a:srgbClr val="212121"/>
                </a:solidFill>
                <a:latin typeface="Arial" panose="020B0604020202020204" pitchFamily="34" charset="0"/>
                <a:ea typeface="Arial" charset="0"/>
                <a:cs typeface="Arial" panose="020B0604020202020204" pitchFamily="34" charset="0"/>
              </a:rPr>
              <a:t>NIMH, Iowa Neuroscience Specialty Program in Research Education (UI Institutional Postdoctoral Research   Training Program; </a:t>
            </a:r>
            <a:r>
              <a:rPr lang="en-US" sz="1150" dirty="0">
                <a:solidFill>
                  <a:srgbClr val="1F1F1F"/>
                </a:solidFill>
                <a:latin typeface="Arial" panose="020B0604020202020204" pitchFamily="34" charset="0"/>
                <a:ea typeface="Times New Roman" panose="02020603050405020304" pitchFamily="18" charset="0"/>
                <a:cs typeface="Arial" panose="020B0604020202020204" pitchFamily="34" charset="0"/>
              </a:rPr>
              <a:t>T32MH019113)</a:t>
            </a:r>
            <a:endParaRPr lang="en-US" sz="1150" dirty="0">
              <a:latin typeface="Arial" panose="020B0604020202020204" pitchFamily="34" charset="0"/>
              <a:ea typeface="Arial" charset="0"/>
              <a:cs typeface="Arial" panose="020B0604020202020204" pitchFamily="34" charset="0"/>
            </a:endParaRPr>
          </a:p>
        </p:txBody>
      </p:sp>
      <p:sp>
        <p:nvSpPr>
          <p:cNvPr id="49" name="Rectangle 48">
            <a:extLst>
              <a:ext uri="{FF2B5EF4-FFF2-40B4-BE49-F238E27FC236}">
                <a16:creationId xmlns:a16="http://schemas.microsoft.com/office/drawing/2014/main" id="{2EE87C4F-0784-2905-B096-8A6ADE3348B5}"/>
              </a:ext>
            </a:extLst>
          </p:cNvPr>
          <p:cNvSpPr/>
          <p:nvPr/>
        </p:nvSpPr>
        <p:spPr>
          <a:xfrm>
            <a:off x="19949983" y="17374975"/>
            <a:ext cx="4358873" cy="146388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3"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EA7BB6A7-F38B-41E5-2F2A-7FE35ABB2592}"/>
              </a:ext>
            </a:extLst>
          </p:cNvPr>
          <p:cNvSpPr txBox="1"/>
          <p:nvPr/>
        </p:nvSpPr>
        <p:spPr>
          <a:xfrm>
            <a:off x="20855356" y="17168767"/>
            <a:ext cx="2619221" cy="400110"/>
          </a:xfrm>
          <a:prstGeom prst="rect">
            <a:avLst/>
          </a:prstGeom>
          <a:solidFill>
            <a:schemeClr val="bg1"/>
          </a:solidFill>
        </p:spPr>
        <p:txBody>
          <a:bodyPr wrap="square">
            <a:spAutoFit/>
          </a:bodyPr>
          <a:lstStyle/>
          <a:p>
            <a:pPr algn="ctr"/>
            <a:r>
              <a:rPr lang="en-US" sz="2000" b="1" dirty="0">
                <a:latin typeface="Arial" panose="020B0604020202020204" pitchFamily="34" charset="0"/>
                <a:cs typeface="Arial" panose="020B0604020202020204" pitchFamily="34" charset="0"/>
              </a:rPr>
              <a:t>Future Directions</a:t>
            </a:r>
          </a:p>
        </p:txBody>
      </p:sp>
      <p:sp>
        <p:nvSpPr>
          <p:cNvPr id="53" name="TextBox 52">
            <a:extLst>
              <a:ext uri="{FF2B5EF4-FFF2-40B4-BE49-F238E27FC236}">
                <a16:creationId xmlns:a16="http://schemas.microsoft.com/office/drawing/2014/main" id="{FFB31D54-1781-63CF-278A-6586A4EF5A47}"/>
              </a:ext>
            </a:extLst>
          </p:cNvPr>
          <p:cNvSpPr txBox="1"/>
          <p:nvPr/>
        </p:nvSpPr>
        <p:spPr>
          <a:xfrm>
            <a:off x="19985531" y="17505155"/>
            <a:ext cx="4358873" cy="1284967"/>
          </a:xfrm>
          <a:prstGeom prst="rect">
            <a:avLst/>
          </a:prstGeom>
          <a:noFill/>
        </p:spPr>
        <p:txBody>
          <a:bodyPr wrap="square">
            <a:spAutoFit/>
          </a:bodyPr>
          <a:lstStyle/>
          <a:p>
            <a:pPr marL="228600" indent="-228600">
              <a:spcAft>
                <a:spcPts val="300"/>
              </a:spcAft>
              <a:buFont typeface="Wingdings" pitchFamily="2" charset="2"/>
              <a:buChar char="v"/>
            </a:pPr>
            <a:r>
              <a:rPr lang="en-US" sz="1500" dirty="0">
                <a:latin typeface="Arial" panose="020B0604020202020204" pitchFamily="34" charset="0"/>
                <a:ea typeface="Arial" charset="0"/>
                <a:cs typeface="Arial" panose="020B0604020202020204" pitchFamily="34" charset="0"/>
              </a:rPr>
              <a:t>Identify clinical measures most strongly associated with progressive enlargement of extra-axial spaces</a:t>
            </a:r>
          </a:p>
          <a:p>
            <a:pPr marL="228600" indent="-228600">
              <a:spcAft>
                <a:spcPts val="300"/>
              </a:spcAft>
              <a:buFont typeface="Wingdings" pitchFamily="2" charset="2"/>
              <a:buChar char="v"/>
            </a:pPr>
            <a:r>
              <a:rPr lang="en-US" sz="1500" dirty="0">
                <a:latin typeface="Arial" panose="020B0604020202020204" pitchFamily="34" charset="0"/>
                <a:ea typeface="Arial" charset="0"/>
                <a:cs typeface="Arial" panose="020B0604020202020204" pitchFamily="34" charset="0"/>
              </a:rPr>
              <a:t>Determine whether linear HUS measurements predict developmental sequalae</a:t>
            </a:r>
          </a:p>
        </p:txBody>
      </p:sp>
      <p:sp>
        <p:nvSpPr>
          <p:cNvPr id="55" name="Rectangle 54">
            <a:extLst>
              <a:ext uri="{FF2B5EF4-FFF2-40B4-BE49-F238E27FC236}">
                <a16:creationId xmlns:a16="http://schemas.microsoft.com/office/drawing/2014/main" id="{970ED379-A129-050B-A056-2F9E373576D1}"/>
              </a:ext>
            </a:extLst>
          </p:cNvPr>
          <p:cNvSpPr/>
          <p:nvPr/>
        </p:nvSpPr>
        <p:spPr>
          <a:xfrm>
            <a:off x="7301748" y="7494389"/>
            <a:ext cx="19907732" cy="971346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3"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E0622D3B-662E-01A0-CE93-DCB87F722B51}"/>
              </a:ext>
            </a:extLst>
          </p:cNvPr>
          <p:cNvSpPr txBox="1"/>
          <p:nvPr/>
        </p:nvSpPr>
        <p:spPr>
          <a:xfrm>
            <a:off x="16619783" y="7289250"/>
            <a:ext cx="1408486" cy="400110"/>
          </a:xfrm>
          <a:prstGeom prst="rect">
            <a:avLst/>
          </a:prstGeom>
          <a:solidFill>
            <a:schemeClr val="bg1"/>
          </a:solidFill>
        </p:spPr>
        <p:txBody>
          <a:bodyPr wrap="square">
            <a:spAutoFit/>
          </a:bodyPr>
          <a:lstStyle/>
          <a:p>
            <a:pPr algn="ctr"/>
            <a:r>
              <a:rPr lang="en-US" sz="2000" b="1" dirty="0">
                <a:latin typeface="Arial" panose="020B0604020202020204" pitchFamily="34" charset="0"/>
                <a:cs typeface="Arial" panose="020B0604020202020204" pitchFamily="34" charset="0"/>
              </a:rPr>
              <a:t>Results</a:t>
            </a:r>
          </a:p>
        </p:txBody>
      </p:sp>
    </p:spTree>
    <p:extLst>
      <p:ext uri="{BB962C8B-B14F-4D97-AF65-F5344CB8AC3E}">
        <p14:creationId xmlns:p14="http://schemas.microsoft.com/office/powerpoint/2010/main" val="8409952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18632</TotalTime>
  <Words>1358</Words>
  <Application>Microsoft Macintosh PowerPoint</Application>
  <PresentationFormat>Custom</PresentationFormat>
  <Paragraphs>187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Nelson, Paige M</dc:creator>
  <cp:lastModifiedBy>Nelson, Paige M</cp:lastModifiedBy>
  <cp:revision>431</cp:revision>
  <dcterms:created xsi:type="dcterms:W3CDTF">2026-03-08T15:51:55Z</dcterms:created>
  <dcterms:modified xsi:type="dcterms:W3CDTF">2026-04-06T22:16:11Z</dcterms:modified>
</cp:coreProperties>
</file>